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8" r:id="rId2"/>
    <p:sldId id="276" r:id="rId3"/>
    <p:sldId id="256" r:id="rId4"/>
    <p:sldId id="277" r:id="rId5"/>
    <p:sldId id="257" r:id="rId6"/>
    <p:sldId id="278" r:id="rId7"/>
    <p:sldId id="260" r:id="rId8"/>
    <p:sldId id="279" r:id="rId9"/>
    <p:sldId id="261" r:id="rId10"/>
    <p:sldId id="280" r:id="rId11"/>
    <p:sldId id="262" r:id="rId12"/>
    <p:sldId id="263" r:id="rId13"/>
    <p:sldId id="281" r:id="rId14"/>
    <p:sldId id="264" r:id="rId15"/>
    <p:sldId id="282" r:id="rId16"/>
    <p:sldId id="265" r:id="rId17"/>
    <p:sldId id="283" r:id="rId18"/>
    <p:sldId id="266" r:id="rId19"/>
    <p:sldId id="284" r:id="rId20"/>
    <p:sldId id="267" r:id="rId21"/>
    <p:sldId id="285" r:id="rId22"/>
    <p:sldId id="268" r:id="rId23"/>
    <p:sldId id="286" r:id="rId24"/>
    <p:sldId id="269" r:id="rId25"/>
    <p:sldId id="270" r:id="rId26"/>
    <p:sldId id="287" r:id="rId27"/>
    <p:sldId id="271" r:id="rId28"/>
    <p:sldId id="288" r:id="rId29"/>
    <p:sldId id="272" r:id="rId30"/>
    <p:sldId id="289" r:id="rId31"/>
    <p:sldId id="273" r:id="rId32"/>
    <p:sldId id="290" r:id="rId33"/>
    <p:sldId id="274" r:id="rId34"/>
    <p:sldId id="291" r:id="rId35"/>
    <p:sldId id="275" r:id="rId36"/>
    <p:sldId id="292" r:id="rId37"/>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5"/>
    <p:restoredTop sz="94629"/>
  </p:normalViewPr>
  <p:slideViewPr>
    <p:cSldViewPr snapToGrid="0">
      <p:cViewPr varScale="1">
        <p:scale>
          <a:sx n="103" d="100"/>
          <a:sy n="103" d="100"/>
        </p:scale>
        <p:origin x="16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A1662-FD56-E28E-3687-21387C58057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F6C612C1-0507-0947-6790-068FC75DB5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478F79C2-1BEB-27EC-77FE-A542F6D782A7}"/>
              </a:ext>
            </a:extLst>
          </p:cNvPr>
          <p:cNvSpPr>
            <a:spLocks noGrp="1"/>
          </p:cNvSpPr>
          <p:nvPr>
            <p:ph type="dt" sz="half" idx="10"/>
          </p:nvPr>
        </p:nvSpPr>
        <p:spPr/>
        <p:txBody>
          <a:bodyPr/>
          <a:lstStyle/>
          <a:p>
            <a:fld id="{6014A266-BD43-7541-B4F7-0D445C36DEEE}" type="datetimeFigureOut">
              <a:rPr lang="en-CH" smtClean="0"/>
              <a:t>17.05.2024</a:t>
            </a:fld>
            <a:endParaRPr lang="en-CH"/>
          </a:p>
        </p:txBody>
      </p:sp>
      <p:sp>
        <p:nvSpPr>
          <p:cNvPr id="5" name="Footer Placeholder 4">
            <a:extLst>
              <a:ext uri="{FF2B5EF4-FFF2-40B4-BE49-F238E27FC236}">
                <a16:creationId xmlns:a16="http://schemas.microsoft.com/office/drawing/2014/main" id="{2594E268-5490-F07C-1570-F844B2A59F5D}"/>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5BB3423E-F51C-F56C-4ECC-DA82B5F5F2AE}"/>
              </a:ext>
            </a:extLst>
          </p:cNvPr>
          <p:cNvSpPr>
            <a:spLocks noGrp="1"/>
          </p:cNvSpPr>
          <p:nvPr>
            <p:ph type="sldNum" sz="quarter" idx="12"/>
          </p:nvPr>
        </p:nvSpPr>
        <p:spPr/>
        <p:txBody>
          <a:bodyPr/>
          <a:lstStyle/>
          <a:p>
            <a:fld id="{8F7B5DC2-70BA-3047-B992-52114E673026}" type="slidenum">
              <a:rPr lang="en-CH" smtClean="0"/>
              <a:t>‹#›</a:t>
            </a:fld>
            <a:endParaRPr lang="en-CH"/>
          </a:p>
        </p:txBody>
      </p:sp>
    </p:spTree>
    <p:extLst>
      <p:ext uri="{BB962C8B-B14F-4D97-AF65-F5344CB8AC3E}">
        <p14:creationId xmlns:p14="http://schemas.microsoft.com/office/powerpoint/2010/main" val="42163484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BACAE-7FFC-5210-5783-EBC13DF6DEEC}"/>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3740F0AD-2BBF-C206-0C1A-82AE0E13FD8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EC9F0CF2-48C3-3A41-FFC0-8ADB49B902EE}"/>
              </a:ext>
            </a:extLst>
          </p:cNvPr>
          <p:cNvSpPr>
            <a:spLocks noGrp="1"/>
          </p:cNvSpPr>
          <p:nvPr>
            <p:ph type="dt" sz="half" idx="10"/>
          </p:nvPr>
        </p:nvSpPr>
        <p:spPr/>
        <p:txBody>
          <a:bodyPr/>
          <a:lstStyle/>
          <a:p>
            <a:fld id="{6014A266-BD43-7541-B4F7-0D445C36DEEE}" type="datetimeFigureOut">
              <a:rPr lang="en-CH" smtClean="0"/>
              <a:t>17.05.2024</a:t>
            </a:fld>
            <a:endParaRPr lang="en-CH"/>
          </a:p>
        </p:txBody>
      </p:sp>
      <p:sp>
        <p:nvSpPr>
          <p:cNvPr id="5" name="Footer Placeholder 4">
            <a:extLst>
              <a:ext uri="{FF2B5EF4-FFF2-40B4-BE49-F238E27FC236}">
                <a16:creationId xmlns:a16="http://schemas.microsoft.com/office/drawing/2014/main" id="{0DBB7037-A1F2-1A34-40D0-5353B592AC1D}"/>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FE269A91-5094-1164-88BA-E3A1F7EED6AD}"/>
              </a:ext>
            </a:extLst>
          </p:cNvPr>
          <p:cNvSpPr>
            <a:spLocks noGrp="1"/>
          </p:cNvSpPr>
          <p:nvPr>
            <p:ph type="sldNum" sz="quarter" idx="12"/>
          </p:nvPr>
        </p:nvSpPr>
        <p:spPr/>
        <p:txBody>
          <a:bodyPr/>
          <a:lstStyle/>
          <a:p>
            <a:fld id="{8F7B5DC2-70BA-3047-B992-52114E673026}" type="slidenum">
              <a:rPr lang="en-CH" smtClean="0"/>
              <a:t>‹#›</a:t>
            </a:fld>
            <a:endParaRPr lang="en-CH"/>
          </a:p>
        </p:txBody>
      </p:sp>
    </p:spTree>
    <p:extLst>
      <p:ext uri="{BB962C8B-B14F-4D97-AF65-F5344CB8AC3E}">
        <p14:creationId xmlns:p14="http://schemas.microsoft.com/office/powerpoint/2010/main" val="1770370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39F6B2-FD51-9B62-3919-F64CF65FFF5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696EAB1C-C0F9-25FA-5E12-16106AAB021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302C2692-C680-FBE0-E4AD-103FEB970888}"/>
              </a:ext>
            </a:extLst>
          </p:cNvPr>
          <p:cNvSpPr>
            <a:spLocks noGrp="1"/>
          </p:cNvSpPr>
          <p:nvPr>
            <p:ph type="dt" sz="half" idx="10"/>
          </p:nvPr>
        </p:nvSpPr>
        <p:spPr/>
        <p:txBody>
          <a:bodyPr/>
          <a:lstStyle/>
          <a:p>
            <a:fld id="{6014A266-BD43-7541-B4F7-0D445C36DEEE}" type="datetimeFigureOut">
              <a:rPr lang="en-CH" smtClean="0"/>
              <a:t>17.05.2024</a:t>
            </a:fld>
            <a:endParaRPr lang="en-CH"/>
          </a:p>
        </p:txBody>
      </p:sp>
      <p:sp>
        <p:nvSpPr>
          <p:cNvPr id="5" name="Footer Placeholder 4">
            <a:extLst>
              <a:ext uri="{FF2B5EF4-FFF2-40B4-BE49-F238E27FC236}">
                <a16:creationId xmlns:a16="http://schemas.microsoft.com/office/drawing/2014/main" id="{3327485F-7EF7-612B-2544-74765FDE1E1E}"/>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938404B2-1EF4-E20D-6C72-9FB2648678E6}"/>
              </a:ext>
            </a:extLst>
          </p:cNvPr>
          <p:cNvSpPr>
            <a:spLocks noGrp="1"/>
          </p:cNvSpPr>
          <p:nvPr>
            <p:ph type="sldNum" sz="quarter" idx="12"/>
          </p:nvPr>
        </p:nvSpPr>
        <p:spPr/>
        <p:txBody>
          <a:bodyPr/>
          <a:lstStyle/>
          <a:p>
            <a:fld id="{8F7B5DC2-70BA-3047-B992-52114E673026}" type="slidenum">
              <a:rPr lang="en-CH" smtClean="0"/>
              <a:t>‹#›</a:t>
            </a:fld>
            <a:endParaRPr lang="en-CH"/>
          </a:p>
        </p:txBody>
      </p:sp>
    </p:spTree>
    <p:extLst>
      <p:ext uri="{BB962C8B-B14F-4D97-AF65-F5344CB8AC3E}">
        <p14:creationId xmlns:p14="http://schemas.microsoft.com/office/powerpoint/2010/main" val="2798960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38E20-C17D-E2CC-97D5-413776321374}"/>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E3D74E48-1B93-CE4D-CA95-D9A71BDFB88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94C68FCB-D680-C2B5-A445-64C208C39927}"/>
              </a:ext>
            </a:extLst>
          </p:cNvPr>
          <p:cNvSpPr>
            <a:spLocks noGrp="1"/>
          </p:cNvSpPr>
          <p:nvPr>
            <p:ph type="dt" sz="half" idx="10"/>
          </p:nvPr>
        </p:nvSpPr>
        <p:spPr/>
        <p:txBody>
          <a:bodyPr/>
          <a:lstStyle/>
          <a:p>
            <a:fld id="{6014A266-BD43-7541-B4F7-0D445C36DEEE}" type="datetimeFigureOut">
              <a:rPr lang="en-CH" smtClean="0"/>
              <a:t>17.05.2024</a:t>
            </a:fld>
            <a:endParaRPr lang="en-CH"/>
          </a:p>
        </p:txBody>
      </p:sp>
      <p:sp>
        <p:nvSpPr>
          <p:cNvPr id="5" name="Footer Placeholder 4">
            <a:extLst>
              <a:ext uri="{FF2B5EF4-FFF2-40B4-BE49-F238E27FC236}">
                <a16:creationId xmlns:a16="http://schemas.microsoft.com/office/drawing/2014/main" id="{60BBA46C-EA19-874E-F4CE-7173FE3FE2C5}"/>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F713F115-E432-A7FD-5D98-A4485E9ADAF4}"/>
              </a:ext>
            </a:extLst>
          </p:cNvPr>
          <p:cNvSpPr>
            <a:spLocks noGrp="1"/>
          </p:cNvSpPr>
          <p:nvPr>
            <p:ph type="sldNum" sz="quarter" idx="12"/>
          </p:nvPr>
        </p:nvSpPr>
        <p:spPr/>
        <p:txBody>
          <a:bodyPr/>
          <a:lstStyle/>
          <a:p>
            <a:fld id="{8F7B5DC2-70BA-3047-B992-52114E673026}" type="slidenum">
              <a:rPr lang="en-CH" smtClean="0"/>
              <a:t>‹#›</a:t>
            </a:fld>
            <a:endParaRPr lang="en-CH"/>
          </a:p>
        </p:txBody>
      </p:sp>
    </p:spTree>
    <p:extLst>
      <p:ext uri="{BB962C8B-B14F-4D97-AF65-F5344CB8AC3E}">
        <p14:creationId xmlns:p14="http://schemas.microsoft.com/office/powerpoint/2010/main" val="691192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A9194-8EDD-3635-862B-D62E35FDA1C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9D970C5E-364E-1F3F-4A92-469D25C7150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3E8B992-F553-C316-4F99-CA744826865C}"/>
              </a:ext>
            </a:extLst>
          </p:cNvPr>
          <p:cNvSpPr>
            <a:spLocks noGrp="1"/>
          </p:cNvSpPr>
          <p:nvPr>
            <p:ph type="dt" sz="half" idx="10"/>
          </p:nvPr>
        </p:nvSpPr>
        <p:spPr/>
        <p:txBody>
          <a:bodyPr/>
          <a:lstStyle/>
          <a:p>
            <a:fld id="{6014A266-BD43-7541-B4F7-0D445C36DEEE}" type="datetimeFigureOut">
              <a:rPr lang="en-CH" smtClean="0"/>
              <a:t>17.05.2024</a:t>
            </a:fld>
            <a:endParaRPr lang="en-CH"/>
          </a:p>
        </p:txBody>
      </p:sp>
      <p:sp>
        <p:nvSpPr>
          <p:cNvPr id="5" name="Footer Placeholder 4">
            <a:extLst>
              <a:ext uri="{FF2B5EF4-FFF2-40B4-BE49-F238E27FC236}">
                <a16:creationId xmlns:a16="http://schemas.microsoft.com/office/drawing/2014/main" id="{7CEBA2A5-D121-A0BB-531C-6A7B08D675EB}"/>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BB4BE855-1F3E-1B3C-9D61-F16A32CA83F2}"/>
              </a:ext>
            </a:extLst>
          </p:cNvPr>
          <p:cNvSpPr>
            <a:spLocks noGrp="1"/>
          </p:cNvSpPr>
          <p:nvPr>
            <p:ph type="sldNum" sz="quarter" idx="12"/>
          </p:nvPr>
        </p:nvSpPr>
        <p:spPr/>
        <p:txBody>
          <a:bodyPr/>
          <a:lstStyle/>
          <a:p>
            <a:fld id="{8F7B5DC2-70BA-3047-B992-52114E673026}" type="slidenum">
              <a:rPr lang="en-CH" smtClean="0"/>
              <a:t>‹#›</a:t>
            </a:fld>
            <a:endParaRPr lang="en-CH"/>
          </a:p>
        </p:txBody>
      </p:sp>
    </p:spTree>
    <p:extLst>
      <p:ext uri="{BB962C8B-B14F-4D97-AF65-F5344CB8AC3E}">
        <p14:creationId xmlns:p14="http://schemas.microsoft.com/office/powerpoint/2010/main" val="4170132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D4AA7-EFDB-3871-193B-E82ED7F0FE31}"/>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06E1B439-CAE0-97FD-1C55-2ACF10552C3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67D0B5A5-6D00-E943-1BE7-BFDCE640CCEE}"/>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DF6B404A-1EB5-AD52-E22F-DAC7DD0A1807}"/>
              </a:ext>
            </a:extLst>
          </p:cNvPr>
          <p:cNvSpPr>
            <a:spLocks noGrp="1"/>
          </p:cNvSpPr>
          <p:nvPr>
            <p:ph type="dt" sz="half" idx="10"/>
          </p:nvPr>
        </p:nvSpPr>
        <p:spPr/>
        <p:txBody>
          <a:bodyPr/>
          <a:lstStyle/>
          <a:p>
            <a:fld id="{6014A266-BD43-7541-B4F7-0D445C36DEEE}" type="datetimeFigureOut">
              <a:rPr lang="en-CH" smtClean="0"/>
              <a:t>17.05.2024</a:t>
            </a:fld>
            <a:endParaRPr lang="en-CH"/>
          </a:p>
        </p:txBody>
      </p:sp>
      <p:sp>
        <p:nvSpPr>
          <p:cNvPr id="6" name="Footer Placeholder 5">
            <a:extLst>
              <a:ext uri="{FF2B5EF4-FFF2-40B4-BE49-F238E27FC236}">
                <a16:creationId xmlns:a16="http://schemas.microsoft.com/office/drawing/2014/main" id="{D80E249A-0B92-AD55-2742-F505D88087F1}"/>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56619062-750A-D8E2-68FE-1983974698DA}"/>
              </a:ext>
            </a:extLst>
          </p:cNvPr>
          <p:cNvSpPr>
            <a:spLocks noGrp="1"/>
          </p:cNvSpPr>
          <p:nvPr>
            <p:ph type="sldNum" sz="quarter" idx="12"/>
          </p:nvPr>
        </p:nvSpPr>
        <p:spPr/>
        <p:txBody>
          <a:bodyPr/>
          <a:lstStyle/>
          <a:p>
            <a:fld id="{8F7B5DC2-70BA-3047-B992-52114E673026}" type="slidenum">
              <a:rPr lang="en-CH" smtClean="0"/>
              <a:t>‹#›</a:t>
            </a:fld>
            <a:endParaRPr lang="en-CH"/>
          </a:p>
        </p:txBody>
      </p:sp>
    </p:spTree>
    <p:extLst>
      <p:ext uri="{BB962C8B-B14F-4D97-AF65-F5344CB8AC3E}">
        <p14:creationId xmlns:p14="http://schemas.microsoft.com/office/powerpoint/2010/main" val="256672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49E2D-A772-9E04-D522-3D8588021D58}"/>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51529B96-E696-02E5-DEAE-3FBFF3CFBD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CBB6B13-0367-5234-FBF8-1359A3F5E89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B7F3E164-8CDA-6799-3A97-54F7DD68D2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1F9B8BB-17C8-F34A-1547-CFC6021582C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1C0751CF-45D8-7E4B-3F73-11AABBFA5A8B}"/>
              </a:ext>
            </a:extLst>
          </p:cNvPr>
          <p:cNvSpPr>
            <a:spLocks noGrp="1"/>
          </p:cNvSpPr>
          <p:nvPr>
            <p:ph type="dt" sz="half" idx="10"/>
          </p:nvPr>
        </p:nvSpPr>
        <p:spPr/>
        <p:txBody>
          <a:bodyPr/>
          <a:lstStyle/>
          <a:p>
            <a:fld id="{6014A266-BD43-7541-B4F7-0D445C36DEEE}" type="datetimeFigureOut">
              <a:rPr lang="en-CH" smtClean="0"/>
              <a:t>17.05.2024</a:t>
            </a:fld>
            <a:endParaRPr lang="en-CH"/>
          </a:p>
        </p:txBody>
      </p:sp>
      <p:sp>
        <p:nvSpPr>
          <p:cNvPr id="8" name="Footer Placeholder 7">
            <a:extLst>
              <a:ext uri="{FF2B5EF4-FFF2-40B4-BE49-F238E27FC236}">
                <a16:creationId xmlns:a16="http://schemas.microsoft.com/office/drawing/2014/main" id="{4E7C5EF0-9045-79F8-A43D-8D9B2F5E2F1F}"/>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30316F3B-9179-376F-5C2A-5F9D7131915C}"/>
              </a:ext>
            </a:extLst>
          </p:cNvPr>
          <p:cNvSpPr>
            <a:spLocks noGrp="1"/>
          </p:cNvSpPr>
          <p:nvPr>
            <p:ph type="sldNum" sz="quarter" idx="12"/>
          </p:nvPr>
        </p:nvSpPr>
        <p:spPr/>
        <p:txBody>
          <a:bodyPr/>
          <a:lstStyle/>
          <a:p>
            <a:fld id="{8F7B5DC2-70BA-3047-B992-52114E673026}" type="slidenum">
              <a:rPr lang="en-CH" smtClean="0"/>
              <a:t>‹#›</a:t>
            </a:fld>
            <a:endParaRPr lang="en-CH"/>
          </a:p>
        </p:txBody>
      </p:sp>
    </p:spTree>
    <p:extLst>
      <p:ext uri="{BB962C8B-B14F-4D97-AF65-F5344CB8AC3E}">
        <p14:creationId xmlns:p14="http://schemas.microsoft.com/office/powerpoint/2010/main" val="1586735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01EC4-9772-B740-83C6-305A2FBFC063}"/>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8270BAEC-072B-0B9E-E296-CE769ABE7867}"/>
              </a:ext>
            </a:extLst>
          </p:cNvPr>
          <p:cNvSpPr>
            <a:spLocks noGrp="1"/>
          </p:cNvSpPr>
          <p:nvPr>
            <p:ph type="dt" sz="half" idx="10"/>
          </p:nvPr>
        </p:nvSpPr>
        <p:spPr/>
        <p:txBody>
          <a:bodyPr/>
          <a:lstStyle/>
          <a:p>
            <a:fld id="{6014A266-BD43-7541-B4F7-0D445C36DEEE}" type="datetimeFigureOut">
              <a:rPr lang="en-CH" smtClean="0"/>
              <a:t>17.05.2024</a:t>
            </a:fld>
            <a:endParaRPr lang="en-CH"/>
          </a:p>
        </p:txBody>
      </p:sp>
      <p:sp>
        <p:nvSpPr>
          <p:cNvPr id="4" name="Footer Placeholder 3">
            <a:extLst>
              <a:ext uri="{FF2B5EF4-FFF2-40B4-BE49-F238E27FC236}">
                <a16:creationId xmlns:a16="http://schemas.microsoft.com/office/drawing/2014/main" id="{9F95C1C3-1416-FFB0-536D-C046A64B524F}"/>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8C2E671E-F3DB-5345-4B96-B2F960D721D5}"/>
              </a:ext>
            </a:extLst>
          </p:cNvPr>
          <p:cNvSpPr>
            <a:spLocks noGrp="1"/>
          </p:cNvSpPr>
          <p:nvPr>
            <p:ph type="sldNum" sz="quarter" idx="12"/>
          </p:nvPr>
        </p:nvSpPr>
        <p:spPr/>
        <p:txBody>
          <a:bodyPr/>
          <a:lstStyle/>
          <a:p>
            <a:fld id="{8F7B5DC2-70BA-3047-B992-52114E673026}" type="slidenum">
              <a:rPr lang="en-CH" smtClean="0"/>
              <a:t>‹#›</a:t>
            </a:fld>
            <a:endParaRPr lang="en-CH"/>
          </a:p>
        </p:txBody>
      </p:sp>
    </p:spTree>
    <p:extLst>
      <p:ext uri="{BB962C8B-B14F-4D97-AF65-F5344CB8AC3E}">
        <p14:creationId xmlns:p14="http://schemas.microsoft.com/office/powerpoint/2010/main" val="1479666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907186-3EE0-8BA1-C46F-E1050B85E0FE}"/>
              </a:ext>
            </a:extLst>
          </p:cNvPr>
          <p:cNvSpPr>
            <a:spLocks noGrp="1"/>
          </p:cNvSpPr>
          <p:nvPr>
            <p:ph type="dt" sz="half" idx="10"/>
          </p:nvPr>
        </p:nvSpPr>
        <p:spPr/>
        <p:txBody>
          <a:bodyPr/>
          <a:lstStyle/>
          <a:p>
            <a:fld id="{6014A266-BD43-7541-B4F7-0D445C36DEEE}" type="datetimeFigureOut">
              <a:rPr lang="en-CH" smtClean="0"/>
              <a:t>17.05.2024</a:t>
            </a:fld>
            <a:endParaRPr lang="en-CH"/>
          </a:p>
        </p:txBody>
      </p:sp>
      <p:sp>
        <p:nvSpPr>
          <p:cNvPr id="3" name="Footer Placeholder 2">
            <a:extLst>
              <a:ext uri="{FF2B5EF4-FFF2-40B4-BE49-F238E27FC236}">
                <a16:creationId xmlns:a16="http://schemas.microsoft.com/office/drawing/2014/main" id="{5DE216E2-4926-D218-4B59-B655A4409061}"/>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CE6939F0-8530-6E0A-7FA0-D354A27AF274}"/>
              </a:ext>
            </a:extLst>
          </p:cNvPr>
          <p:cNvSpPr>
            <a:spLocks noGrp="1"/>
          </p:cNvSpPr>
          <p:nvPr>
            <p:ph type="sldNum" sz="quarter" idx="12"/>
          </p:nvPr>
        </p:nvSpPr>
        <p:spPr/>
        <p:txBody>
          <a:bodyPr/>
          <a:lstStyle/>
          <a:p>
            <a:fld id="{8F7B5DC2-70BA-3047-B992-52114E673026}" type="slidenum">
              <a:rPr lang="en-CH" smtClean="0"/>
              <a:t>‹#›</a:t>
            </a:fld>
            <a:endParaRPr lang="en-CH"/>
          </a:p>
        </p:txBody>
      </p:sp>
    </p:spTree>
    <p:extLst>
      <p:ext uri="{BB962C8B-B14F-4D97-AF65-F5344CB8AC3E}">
        <p14:creationId xmlns:p14="http://schemas.microsoft.com/office/powerpoint/2010/main" val="2152529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DFA58-DA28-AE23-1053-61BFBD33D4B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7491E7DC-FDED-8173-73C7-13052132F4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2129DDAC-B554-BC3F-4F9B-9AE38B375A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22933D0-0F65-A579-1F28-DBEBEE8F1C8A}"/>
              </a:ext>
            </a:extLst>
          </p:cNvPr>
          <p:cNvSpPr>
            <a:spLocks noGrp="1"/>
          </p:cNvSpPr>
          <p:nvPr>
            <p:ph type="dt" sz="half" idx="10"/>
          </p:nvPr>
        </p:nvSpPr>
        <p:spPr/>
        <p:txBody>
          <a:bodyPr/>
          <a:lstStyle/>
          <a:p>
            <a:fld id="{6014A266-BD43-7541-B4F7-0D445C36DEEE}" type="datetimeFigureOut">
              <a:rPr lang="en-CH" smtClean="0"/>
              <a:t>17.05.2024</a:t>
            </a:fld>
            <a:endParaRPr lang="en-CH"/>
          </a:p>
        </p:txBody>
      </p:sp>
      <p:sp>
        <p:nvSpPr>
          <p:cNvPr id="6" name="Footer Placeholder 5">
            <a:extLst>
              <a:ext uri="{FF2B5EF4-FFF2-40B4-BE49-F238E27FC236}">
                <a16:creationId xmlns:a16="http://schemas.microsoft.com/office/drawing/2014/main" id="{3C3D328A-9827-ADAC-FDDD-B8E5ABF8B64A}"/>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39F5D459-F9A8-2E6D-F8C4-17E254D45E18}"/>
              </a:ext>
            </a:extLst>
          </p:cNvPr>
          <p:cNvSpPr>
            <a:spLocks noGrp="1"/>
          </p:cNvSpPr>
          <p:nvPr>
            <p:ph type="sldNum" sz="quarter" idx="12"/>
          </p:nvPr>
        </p:nvSpPr>
        <p:spPr/>
        <p:txBody>
          <a:bodyPr/>
          <a:lstStyle/>
          <a:p>
            <a:fld id="{8F7B5DC2-70BA-3047-B992-52114E673026}" type="slidenum">
              <a:rPr lang="en-CH" smtClean="0"/>
              <a:t>‹#›</a:t>
            </a:fld>
            <a:endParaRPr lang="en-CH"/>
          </a:p>
        </p:txBody>
      </p:sp>
    </p:spTree>
    <p:extLst>
      <p:ext uri="{BB962C8B-B14F-4D97-AF65-F5344CB8AC3E}">
        <p14:creationId xmlns:p14="http://schemas.microsoft.com/office/powerpoint/2010/main" val="17427528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C2608-958C-A846-52FB-E0AF10375F8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67B1FED0-44EA-0DF7-82E9-A14F534C48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6486142D-E39F-8B20-D8F6-D5C2998C4A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78E9D3C-7B80-9661-E23F-B8114F08476A}"/>
              </a:ext>
            </a:extLst>
          </p:cNvPr>
          <p:cNvSpPr>
            <a:spLocks noGrp="1"/>
          </p:cNvSpPr>
          <p:nvPr>
            <p:ph type="dt" sz="half" idx="10"/>
          </p:nvPr>
        </p:nvSpPr>
        <p:spPr/>
        <p:txBody>
          <a:bodyPr/>
          <a:lstStyle/>
          <a:p>
            <a:fld id="{6014A266-BD43-7541-B4F7-0D445C36DEEE}" type="datetimeFigureOut">
              <a:rPr lang="en-CH" smtClean="0"/>
              <a:t>17.05.2024</a:t>
            </a:fld>
            <a:endParaRPr lang="en-CH"/>
          </a:p>
        </p:txBody>
      </p:sp>
      <p:sp>
        <p:nvSpPr>
          <p:cNvPr id="6" name="Footer Placeholder 5">
            <a:extLst>
              <a:ext uri="{FF2B5EF4-FFF2-40B4-BE49-F238E27FC236}">
                <a16:creationId xmlns:a16="http://schemas.microsoft.com/office/drawing/2014/main" id="{571D8576-B747-5524-799A-DC1EEC3199C1}"/>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D9A466D8-B4D4-706F-A839-EE105726CA26}"/>
              </a:ext>
            </a:extLst>
          </p:cNvPr>
          <p:cNvSpPr>
            <a:spLocks noGrp="1"/>
          </p:cNvSpPr>
          <p:nvPr>
            <p:ph type="sldNum" sz="quarter" idx="12"/>
          </p:nvPr>
        </p:nvSpPr>
        <p:spPr/>
        <p:txBody>
          <a:bodyPr/>
          <a:lstStyle/>
          <a:p>
            <a:fld id="{8F7B5DC2-70BA-3047-B992-52114E673026}" type="slidenum">
              <a:rPr lang="en-CH" smtClean="0"/>
              <a:t>‹#›</a:t>
            </a:fld>
            <a:endParaRPr lang="en-CH"/>
          </a:p>
        </p:txBody>
      </p:sp>
    </p:spTree>
    <p:extLst>
      <p:ext uri="{BB962C8B-B14F-4D97-AF65-F5344CB8AC3E}">
        <p14:creationId xmlns:p14="http://schemas.microsoft.com/office/powerpoint/2010/main" val="2112439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14F06E-929B-5887-4D03-EC5E8C0914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43A19B01-E2E2-5F0A-1676-B852B777F8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0B5F9369-72CB-C854-72F0-A9EBF71741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014A266-BD43-7541-B4F7-0D445C36DEEE}" type="datetimeFigureOut">
              <a:rPr lang="en-CH" smtClean="0"/>
              <a:t>17.05.2024</a:t>
            </a:fld>
            <a:endParaRPr lang="en-CH"/>
          </a:p>
        </p:txBody>
      </p:sp>
      <p:sp>
        <p:nvSpPr>
          <p:cNvPr id="5" name="Footer Placeholder 4">
            <a:extLst>
              <a:ext uri="{FF2B5EF4-FFF2-40B4-BE49-F238E27FC236}">
                <a16:creationId xmlns:a16="http://schemas.microsoft.com/office/drawing/2014/main" id="{9A38A67D-C556-B397-9837-79BE57FB74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H"/>
          </a:p>
        </p:txBody>
      </p:sp>
      <p:sp>
        <p:nvSpPr>
          <p:cNvPr id="6" name="Slide Number Placeholder 5">
            <a:extLst>
              <a:ext uri="{FF2B5EF4-FFF2-40B4-BE49-F238E27FC236}">
                <a16:creationId xmlns:a16="http://schemas.microsoft.com/office/drawing/2014/main" id="{143F34C9-BCE4-BEB0-8C7A-62A0D17B16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F7B5DC2-70BA-3047-B992-52114E673026}" type="slidenum">
              <a:rPr lang="en-CH" smtClean="0"/>
              <a:t>‹#›</a:t>
            </a:fld>
            <a:endParaRPr lang="en-CH"/>
          </a:p>
        </p:txBody>
      </p:sp>
    </p:spTree>
    <p:extLst>
      <p:ext uri="{BB962C8B-B14F-4D97-AF65-F5344CB8AC3E}">
        <p14:creationId xmlns:p14="http://schemas.microsoft.com/office/powerpoint/2010/main" val="10137323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34D419F-431A-22CC-CB4A-37D32F7199DF}"/>
              </a:ext>
            </a:extLst>
          </p:cNvPr>
          <p:cNvSpPr txBox="1"/>
          <p:nvPr/>
        </p:nvSpPr>
        <p:spPr>
          <a:xfrm>
            <a:off x="776860" y="186828"/>
            <a:ext cx="3725764" cy="2862322"/>
          </a:xfrm>
          <a:prstGeom prst="rect">
            <a:avLst/>
          </a:prstGeom>
          <a:noFill/>
        </p:spPr>
        <p:txBody>
          <a:bodyPr wrap="none" rtlCol="0">
            <a:spAutoFit/>
          </a:bodyPr>
          <a:lstStyle/>
          <a:p>
            <a:r>
              <a:rPr lang="en-CH" dirty="0"/>
              <a:t>Leemann &amp; Baccini </a:t>
            </a:r>
          </a:p>
          <a:p>
            <a:pPr marL="285750" indent="-285750">
              <a:buFontTx/>
              <a:buChar char="-"/>
            </a:pPr>
            <a:r>
              <a:rPr lang="en-CH" dirty="0"/>
              <a:t>1995 – 2010 </a:t>
            </a:r>
          </a:p>
          <a:p>
            <a:pPr marL="285750" indent="-285750">
              <a:buFontTx/>
              <a:buChar char="-"/>
            </a:pPr>
            <a:r>
              <a:rPr lang="en-CH" dirty="0"/>
              <a:t>8 Votes excl. Nuclear Votes</a:t>
            </a:r>
          </a:p>
          <a:p>
            <a:pPr marL="285750" indent="-285750">
              <a:buFontTx/>
              <a:buChar char="-"/>
            </a:pPr>
            <a:r>
              <a:rPr lang="en-CH" dirty="0"/>
              <a:t>Income: Fixed means</a:t>
            </a:r>
          </a:p>
          <a:p>
            <a:pPr marL="285750" indent="-285750">
              <a:buFontTx/>
              <a:buChar char="-"/>
            </a:pPr>
            <a:r>
              <a:rPr lang="en-CH" dirty="0"/>
              <a:t>Disaster: only medium and high</a:t>
            </a:r>
          </a:p>
          <a:p>
            <a:endParaRPr lang="en-CH" dirty="0"/>
          </a:p>
          <a:p>
            <a:endParaRPr lang="en-CH" dirty="0"/>
          </a:p>
          <a:p>
            <a:pPr marL="285750" indent="-285750">
              <a:buFontTx/>
              <a:buChar char="-"/>
            </a:pPr>
            <a:r>
              <a:rPr lang="en-CH" dirty="0"/>
              <a:t>Risk: flood, are etc.</a:t>
            </a:r>
          </a:p>
          <a:p>
            <a:pPr marL="285750" indent="-285750">
              <a:buFontTx/>
              <a:buChar char="-"/>
            </a:pPr>
            <a:r>
              <a:rPr lang="en-CH" dirty="0"/>
              <a:t>Education: Tert Sekund &amp; Tertiary</a:t>
            </a:r>
          </a:p>
          <a:p>
            <a:pPr marL="285750" indent="-285750">
              <a:buFontTx/>
              <a:buChar char="-"/>
            </a:pPr>
            <a:endParaRPr lang="en-CH" dirty="0"/>
          </a:p>
        </p:txBody>
      </p:sp>
      <p:sp>
        <p:nvSpPr>
          <p:cNvPr id="5" name="TextBox 4">
            <a:extLst>
              <a:ext uri="{FF2B5EF4-FFF2-40B4-BE49-F238E27FC236}">
                <a16:creationId xmlns:a16="http://schemas.microsoft.com/office/drawing/2014/main" id="{FFF156BC-1CE2-5C4B-099F-6178A45861C2}"/>
              </a:ext>
            </a:extLst>
          </p:cNvPr>
          <p:cNvSpPr txBox="1"/>
          <p:nvPr/>
        </p:nvSpPr>
        <p:spPr>
          <a:xfrm>
            <a:off x="6544235" y="187700"/>
            <a:ext cx="4625788" cy="4524315"/>
          </a:xfrm>
          <a:prstGeom prst="rect">
            <a:avLst/>
          </a:prstGeom>
          <a:noFill/>
        </p:spPr>
        <p:txBody>
          <a:bodyPr wrap="square" rtlCol="0">
            <a:spAutoFit/>
          </a:bodyPr>
          <a:lstStyle/>
          <a:p>
            <a:r>
              <a:rPr lang="en-CH" dirty="0"/>
              <a:t>Keel </a:t>
            </a:r>
          </a:p>
          <a:p>
            <a:pPr marL="285750" indent="-285750">
              <a:buFontTx/>
              <a:buChar char="-"/>
            </a:pPr>
            <a:r>
              <a:rPr lang="en-CH" dirty="0"/>
              <a:t>1995 – 2023 </a:t>
            </a:r>
          </a:p>
          <a:p>
            <a:pPr marL="285750" indent="-285750">
              <a:buFontTx/>
              <a:buChar char="-"/>
            </a:pPr>
            <a:r>
              <a:rPr lang="en-CH" dirty="0"/>
              <a:t>19 votes incl. 2x Nuclear votes</a:t>
            </a:r>
          </a:p>
          <a:p>
            <a:pPr marL="285750" indent="-285750">
              <a:buFontTx/>
              <a:buChar char="-"/>
            </a:pPr>
            <a:r>
              <a:rPr lang="en-CH" dirty="0"/>
              <a:t>Income: accurate, yearly</a:t>
            </a:r>
          </a:p>
          <a:p>
            <a:pPr marL="285750" indent="-285750">
              <a:buFontTx/>
              <a:buChar char="-"/>
            </a:pPr>
            <a:r>
              <a:rPr lang="en-CH" dirty="0"/>
              <a:t>Disaster: low, medium and high (updated data 1995-2010 and new 2011-2023 from provider)</a:t>
            </a:r>
          </a:p>
          <a:p>
            <a:pPr marL="285750" indent="-285750">
              <a:buFontTx/>
              <a:buChar char="-"/>
            </a:pPr>
            <a:r>
              <a:rPr lang="en-CH" dirty="0"/>
              <a:t>Risk: taken from leemann &amp; baccini</a:t>
            </a:r>
          </a:p>
          <a:p>
            <a:pPr marL="285750" indent="-285750">
              <a:buFontTx/>
              <a:buChar char="-"/>
            </a:pPr>
            <a:r>
              <a:rPr lang="en-CH" dirty="0"/>
              <a:t>Education: taken from leemann &amp; baccini (accurate data required from stats office)</a:t>
            </a:r>
          </a:p>
          <a:p>
            <a:pPr marL="285750" indent="-285750">
              <a:buFontTx/>
              <a:buChar char="-"/>
            </a:pPr>
            <a:r>
              <a:rPr lang="en-CH" dirty="0"/>
              <a:t>Age: accurate per year and municipality</a:t>
            </a:r>
          </a:p>
          <a:p>
            <a:pPr marL="285750" indent="-285750">
              <a:buFontTx/>
              <a:buChar char="-"/>
            </a:pPr>
            <a:r>
              <a:rPr lang="en-CH" dirty="0"/>
              <a:t>Religion: Was in the Age-Dataset so was taken into consideration</a:t>
            </a:r>
          </a:p>
          <a:p>
            <a:pPr marL="285750" indent="-285750">
              <a:buFontTx/>
              <a:buChar char="-"/>
            </a:pPr>
            <a:r>
              <a:rPr lang="en-CH" dirty="0"/>
              <a:t>Gender: Per Municipality in share and coded as 0(male), 1(female)</a:t>
            </a:r>
          </a:p>
          <a:p>
            <a:endParaRPr lang="en-CH" dirty="0"/>
          </a:p>
        </p:txBody>
      </p:sp>
    </p:spTree>
    <p:extLst>
      <p:ext uri="{BB962C8B-B14F-4D97-AF65-F5344CB8AC3E}">
        <p14:creationId xmlns:p14="http://schemas.microsoft.com/office/powerpoint/2010/main" val="1977325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58D08-50E0-C0A5-B4E8-71A5EFAAB6FC}"/>
              </a:ext>
            </a:extLst>
          </p:cNvPr>
          <p:cNvSpPr>
            <a:spLocks noGrp="1"/>
          </p:cNvSpPr>
          <p:nvPr>
            <p:ph type="title"/>
          </p:nvPr>
        </p:nvSpPr>
        <p:spPr/>
        <p:txBody>
          <a:bodyPr/>
          <a:lstStyle/>
          <a:p>
            <a:r>
              <a:rPr lang="en-CH" dirty="0"/>
              <a:t>Interpretation</a:t>
            </a:r>
          </a:p>
        </p:txBody>
      </p:sp>
      <p:sp>
        <p:nvSpPr>
          <p:cNvPr id="3" name="Content Placeholder 2">
            <a:extLst>
              <a:ext uri="{FF2B5EF4-FFF2-40B4-BE49-F238E27FC236}">
                <a16:creationId xmlns:a16="http://schemas.microsoft.com/office/drawing/2014/main" id="{B7237DC8-BC19-2417-934E-9539E9C9A419}"/>
              </a:ext>
            </a:extLst>
          </p:cNvPr>
          <p:cNvSpPr>
            <a:spLocks noGrp="1"/>
          </p:cNvSpPr>
          <p:nvPr>
            <p:ph idx="1"/>
          </p:nvPr>
        </p:nvSpPr>
        <p:spPr/>
        <p:txBody>
          <a:bodyPr/>
          <a:lstStyle/>
          <a:p>
            <a:pPr marL="0" indent="0">
              <a:buNone/>
            </a:pPr>
            <a:r>
              <a:rPr lang="en-CH" dirty="0"/>
              <a:t>The effect is smalle and not 20(22.7%) as claimed by Leemann and Baccini but rather:</a:t>
            </a:r>
          </a:p>
          <a:p>
            <a:pPr marL="0" indent="0">
              <a:buNone/>
            </a:pPr>
            <a:r>
              <a:rPr lang="en-CH" dirty="0"/>
              <a:t>7.10%</a:t>
            </a:r>
          </a:p>
          <a:p>
            <a:pPr marL="0" indent="0">
              <a:buNone/>
            </a:pPr>
            <a:endParaRPr lang="en-CH" dirty="0"/>
          </a:p>
        </p:txBody>
      </p:sp>
    </p:spTree>
    <p:extLst>
      <p:ext uri="{BB962C8B-B14F-4D97-AF65-F5344CB8AC3E}">
        <p14:creationId xmlns:p14="http://schemas.microsoft.com/office/powerpoint/2010/main" val="3102095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7E086-9549-17AA-8EA4-D71C0805E376}"/>
              </a:ext>
            </a:extLst>
          </p:cNvPr>
          <p:cNvSpPr>
            <a:spLocks noGrp="1"/>
          </p:cNvSpPr>
          <p:nvPr>
            <p:ph type="title"/>
          </p:nvPr>
        </p:nvSpPr>
        <p:spPr/>
        <p:txBody>
          <a:bodyPr/>
          <a:lstStyle/>
          <a:p>
            <a:r>
              <a:rPr lang="en-CH" dirty="0"/>
              <a:t>New Variables</a:t>
            </a:r>
          </a:p>
        </p:txBody>
      </p:sp>
      <p:sp>
        <p:nvSpPr>
          <p:cNvPr id="3" name="Content Placeholder 2">
            <a:extLst>
              <a:ext uri="{FF2B5EF4-FFF2-40B4-BE49-F238E27FC236}">
                <a16:creationId xmlns:a16="http://schemas.microsoft.com/office/drawing/2014/main" id="{4A460331-E5C0-A922-FBB6-E2D9855E4595}"/>
              </a:ext>
            </a:extLst>
          </p:cNvPr>
          <p:cNvSpPr>
            <a:spLocks noGrp="1"/>
          </p:cNvSpPr>
          <p:nvPr>
            <p:ph idx="1"/>
          </p:nvPr>
        </p:nvSpPr>
        <p:spPr/>
        <p:txBody>
          <a:bodyPr/>
          <a:lstStyle/>
          <a:p>
            <a:pPr marL="0" indent="0">
              <a:buNone/>
            </a:pPr>
            <a:r>
              <a:rPr lang="en-CH" dirty="0"/>
              <a:t>1995 – 2023</a:t>
            </a:r>
          </a:p>
          <a:p>
            <a:pPr marL="0" indent="0">
              <a:buNone/>
            </a:pPr>
            <a:endParaRPr lang="en-CH" dirty="0"/>
          </a:p>
          <a:p>
            <a:pPr marL="0" indent="0">
              <a:buNone/>
            </a:pPr>
            <a:r>
              <a:rPr lang="en-CH" dirty="0"/>
              <a:t>I am checking the new and/or more accurate variables within the disaster frame for the timerange 199%-2023</a:t>
            </a:r>
          </a:p>
        </p:txBody>
      </p:sp>
    </p:spTree>
    <p:extLst>
      <p:ext uri="{BB962C8B-B14F-4D97-AF65-F5344CB8AC3E}">
        <p14:creationId xmlns:p14="http://schemas.microsoft.com/office/powerpoint/2010/main" val="1922274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05BC650-0EFD-65A0-A4D8-12C07D51D79E}"/>
              </a:ext>
            </a:extLst>
          </p:cNvPr>
          <p:cNvPicPr>
            <a:picLocks noChangeAspect="1"/>
          </p:cNvPicPr>
          <p:nvPr/>
        </p:nvPicPr>
        <p:blipFill>
          <a:blip r:embed="rId2"/>
          <a:stretch>
            <a:fillRect/>
          </a:stretch>
        </p:blipFill>
        <p:spPr>
          <a:xfrm>
            <a:off x="3722914" y="0"/>
            <a:ext cx="4746171" cy="6858000"/>
          </a:xfrm>
          <a:prstGeom prst="rect">
            <a:avLst/>
          </a:prstGeom>
        </p:spPr>
      </p:pic>
    </p:spTree>
    <p:extLst>
      <p:ext uri="{BB962C8B-B14F-4D97-AF65-F5344CB8AC3E}">
        <p14:creationId xmlns:p14="http://schemas.microsoft.com/office/powerpoint/2010/main" val="1683051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90C1A-086E-95A8-2C66-89D8E2D172AD}"/>
              </a:ext>
            </a:extLst>
          </p:cNvPr>
          <p:cNvSpPr>
            <a:spLocks noGrp="1"/>
          </p:cNvSpPr>
          <p:nvPr>
            <p:ph type="title"/>
          </p:nvPr>
        </p:nvSpPr>
        <p:spPr/>
        <p:txBody>
          <a:bodyPr/>
          <a:lstStyle/>
          <a:p>
            <a:r>
              <a:rPr lang="en-CH" dirty="0"/>
              <a:t>Interpretation</a:t>
            </a:r>
          </a:p>
        </p:txBody>
      </p:sp>
      <p:sp>
        <p:nvSpPr>
          <p:cNvPr id="3" name="Content Placeholder 2">
            <a:extLst>
              <a:ext uri="{FF2B5EF4-FFF2-40B4-BE49-F238E27FC236}">
                <a16:creationId xmlns:a16="http://schemas.microsoft.com/office/drawing/2014/main" id="{EC21E521-30E4-5CF3-DB20-2CD74C8BC9C5}"/>
              </a:ext>
            </a:extLst>
          </p:cNvPr>
          <p:cNvSpPr>
            <a:spLocks noGrp="1"/>
          </p:cNvSpPr>
          <p:nvPr>
            <p:ph idx="1"/>
          </p:nvPr>
        </p:nvSpPr>
        <p:spPr/>
        <p:txBody>
          <a:bodyPr/>
          <a:lstStyle/>
          <a:p>
            <a:pPr marL="0" indent="0">
              <a:buNone/>
            </a:pPr>
            <a:r>
              <a:rPr lang="en-CH" dirty="0"/>
              <a:t>People with 30-40k gross net income tend to vote against pro environmental, even if affected.</a:t>
            </a:r>
          </a:p>
          <a:p>
            <a:pPr marL="0" indent="0">
              <a:buNone/>
            </a:pPr>
            <a:endParaRPr lang="en-CH" dirty="0"/>
          </a:p>
          <a:p>
            <a:pPr marL="0" indent="0">
              <a:buNone/>
            </a:pPr>
            <a:r>
              <a:rPr lang="en-CH" dirty="0"/>
              <a:t>People with 75k+ gross net income tend to vote pro environmental when affected.</a:t>
            </a:r>
          </a:p>
        </p:txBody>
      </p:sp>
    </p:spTree>
    <p:extLst>
      <p:ext uri="{BB962C8B-B14F-4D97-AF65-F5344CB8AC3E}">
        <p14:creationId xmlns:p14="http://schemas.microsoft.com/office/powerpoint/2010/main" val="92100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0F38356-3E0A-9611-FD65-30B1ED4300E8}"/>
              </a:ext>
            </a:extLst>
          </p:cNvPr>
          <p:cNvPicPr>
            <a:picLocks noChangeAspect="1"/>
          </p:cNvPicPr>
          <p:nvPr/>
        </p:nvPicPr>
        <p:blipFill>
          <a:blip r:embed="rId2"/>
          <a:stretch>
            <a:fillRect/>
          </a:stretch>
        </p:blipFill>
        <p:spPr>
          <a:xfrm>
            <a:off x="3722914" y="0"/>
            <a:ext cx="4746171" cy="6858000"/>
          </a:xfrm>
          <a:prstGeom prst="rect">
            <a:avLst/>
          </a:prstGeom>
        </p:spPr>
      </p:pic>
    </p:spTree>
    <p:extLst>
      <p:ext uri="{BB962C8B-B14F-4D97-AF65-F5344CB8AC3E}">
        <p14:creationId xmlns:p14="http://schemas.microsoft.com/office/powerpoint/2010/main" val="1409299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32671-1A08-CA5C-3661-7813D136C4FC}"/>
              </a:ext>
            </a:extLst>
          </p:cNvPr>
          <p:cNvSpPr>
            <a:spLocks noGrp="1"/>
          </p:cNvSpPr>
          <p:nvPr>
            <p:ph type="title"/>
          </p:nvPr>
        </p:nvSpPr>
        <p:spPr/>
        <p:txBody>
          <a:bodyPr/>
          <a:lstStyle/>
          <a:p>
            <a:r>
              <a:rPr lang="en-CH" dirty="0"/>
              <a:t>Interpretation</a:t>
            </a:r>
          </a:p>
        </p:txBody>
      </p:sp>
      <p:sp>
        <p:nvSpPr>
          <p:cNvPr id="3" name="Content Placeholder 2">
            <a:extLst>
              <a:ext uri="{FF2B5EF4-FFF2-40B4-BE49-F238E27FC236}">
                <a16:creationId xmlns:a16="http://schemas.microsoft.com/office/drawing/2014/main" id="{8174BEA1-8166-E667-494A-42658AEE80A5}"/>
              </a:ext>
            </a:extLst>
          </p:cNvPr>
          <p:cNvSpPr>
            <a:spLocks noGrp="1"/>
          </p:cNvSpPr>
          <p:nvPr>
            <p:ph idx="1"/>
          </p:nvPr>
        </p:nvSpPr>
        <p:spPr/>
        <p:txBody>
          <a:bodyPr/>
          <a:lstStyle/>
          <a:p>
            <a:pPr marL="0" indent="0">
              <a:buNone/>
            </a:pPr>
            <a:r>
              <a:rPr lang="en-CH" dirty="0"/>
              <a:t>All age groups tend to have an impact on yes vote % when affected. Especially 31-45 year olds. </a:t>
            </a:r>
            <a:r>
              <a:rPr lang="en-GB" dirty="0"/>
              <a:t>T</a:t>
            </a:r>
            <a:r>
              <a:rPr lang="en-CH" dirty="0"/>
              <a:t>he effect diminishes afterwards the older the people get.</a:t>
            </a:r>
          </a:p>
        </p:txBody>
      </p:sp>
    </p:spTree>
    <p:extLst>
      <p:ext uri="{BB962C8B-B14F-4D97-AF65-F5344CB8AC3E}">
        <p14:creationId xmlns:p14="http://schemas.microsoft.com/office/powerpoint/2010/main" val="8503339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088D4A0-F432-A871-724F-B9922E0E3E4F}"/>
              </a:ext>
            </a:extLst>
          </p:cNvPr>
          <p:cNvPicPr>
            <a:picLocks noChangeAspect="1"/>
          </p:cNvPicPr>
          <p:nvPr/>
        </p:nvPicPr>
        <p:blipFill>
          <a:blip r:embed="rId2"/>
          <a:stretch>
            <a:fillRect/>
          </a:stretch>
        </p:blipFill>
        <p:spPr>
          <a:xfrm>
            <a:off x="3535993" y="0"/>
            <a:ext cx="5120014" cy="6858000"/>
          </a:xfrm>
          <a:prstGeom prst="rect">
            <a:avLst/>
          </a:prstGeom>
        </p:spPr>
      </p:pic>
    </p:spTree>
    <p:extLst>
      <p:ext uri="{BB962C8B-B14F-4D97-AF65-F5344CB8AC3E}">
        <p14:creationId xmlns:p14="http://schemas.microsoft.com/office/powerpoint/2010/main" val="25200506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078E0-2387-87A1-18E4-F034C1A5F09B}"/>
              </a:ext>
            </a:extLst>
          </p:cNvPr>
          <p:cNvSpPr>
            <a:spLocks noGrp="1"/>
          </p:cNvSpPr>
          <p:nvPr>
            <p:ph type="title"/>
          </p:nvPr>
        </p:nvSpPr>
        <p:spPr/>
        <p:txBody>
          <a:bodyPr/>
          <a:lstStyle/>
          <a:p>
            <a:r>
              <a:rPr lang="en-CH" dirty="0"/>
              <a:t>INterpretation</a:t>
            </a:r>
          </a:p>
        </p:txBody>
      </p:sp>
      <p:sp>
        <p:nvSpPr>
          <p:cNvPr id="3" name="Content Placeholder 2">
            <a:extLst>
              <a:ext uri="{FF2B5EF4-FFF2-40B4-BE49-F238E27FC236}">
                <a16:creationId xmlns:a16="http://schemas.microsoft.com/office/drawing/2014/main" id="{410C99A9-8662-1299-7502-82E0311D1B17}"/>
              </a:ext>
            </a:extLst>
          </p:cNvPr>
          <p:cNvSpPr>
            <a:spLocks noGrp="1"/>
          </p:cNvSpPr>
          <p:nvPr>
            <p:ph idx="1"/>
          </p:nvPr>
        </p:nvSpPr>
        <p:spPr/>
        <p:txBody>
          <a:bodyPr/>
          <a:lstStyle/>
          <a:p>
            <a:pPr marL="0" indent="0">
              <a:buNone/>
            </a:pPr>
            <a:r>
              <a:rPr lang="en-CH" dirty="0"/>
              <a:t>Edu Basic has the biggest positive effect in comparison to edu Null.</a:t>
            </a:r>
          </a:p>
          <a:p>
            <a:pPr marL="0" indent="0">
              <a:buNone/>
            </a:pPr>
            <a:endParaRPr lang="en-CH" dirty="0"/>
          </a:p>
          <a:p>
            <a:pPr marL="0" indent="0">
              <a:buNone/>
            </a:pPr>
            <a:r>
              <a:rPr lang="en-CH" dirty="0"/>
              <a:t>It is debatable, whether that can be linked with income, as it is counterintuitive.</a:t>
            </a:r>
          </a:p>
          <a:p>
            <a:pPr marL="0" indent="0">
              <a:buNone/>
            </a:pPr>
            <a:endParaRPr lang="en-CH" dirty="0"/>
          </a:p>
          <a:p>
            <a:pPr marL="0" indent="0">
              <a:buNone/>
            </a:pPr>
            <a:r>
              <a:rPr lang="en-CH" dirty="0"/>
              <a:t>Question: How to really interpret this?</a:t>
            </a:r>
          </a:p>
        </p:txBody>
      </p:sp>
    </p:spTree>
    <p:extLst>
      <p:ext uri="{BB962C8B-B14F-4D97-AF65-F5344CB8AC3E}">
        <p14:creationId xmlns:p14="http://schemas.microsoft.com/office/powerpoint/2010/main" val="2092874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E1B607-E43F-602F-DA3A-2F35EE0CB326}"/>
              </a:ext>
            </a:extLst>
          </p:cNvPr>
          <p:cNvPicPr>
            <a:picLocks noChangeAspect="1"/>
          </p:cNvPicPr>
          <p:nvPr/>
        </p:nvPicPr>
        <p:blipFill>
          <a:blip r:embed="rId2"/>
          <a:stretch>
            <a:fillRect/>
          </a:stretch>
        </p:blipFill>
        <p:spPr>
          <a:xfrm>
            <a:off x="3327400" y="38100"/>
            <a:ext cx="5537200" cy="6781800"/>
          </a:xfrm>
          <a:prstGeom prst="rect">
            <a:avLst/>
          </a:prstGeom>
        </p:spPr>
      </p:pic>
    </p:spTree>
    <p:extLst>
      <p:ext uri="{BB962C8B-B14F-4D97-AF65-F5344CB8AC3E}">
        <p14:creationId xmlns:p14="http://schemas.microsoft.com/office/powerpoint/2010/main" val="1526401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2EACD-BFAA-C16F-F463-161E45EEED93}"/>
              </a:ext>
            </a:extLst>
          </p:cNvPr>
          <p:cNvSpPr>
            <a:spLocks noGrp="1"/>
          </p:cNvSpPr>
          <p:nvPr>
            <p:ph type="title"/>
          </p:nvPr>
        </p:nvSpPr>
        <p:spPr/>
        <p:txBody>
          <a:bodyPr/>
          <a:lstStyle/>
          <a:p>
            <a:r>
              <a:rPr lang="en-CH" dirty="0"/>
              <a:t>Interpretation</a:t>
            </a:r>
          </a:p>
        </p:txBody>
      </p:sp>
      <p:sp>
        <p:nvSpPr>
          <p:cNvPr id="3" name="Content Placeholder 2">
            <a:extLst>
              <a:ext uri="{FF2B5EF4-FFF2-40B4-BE49-F238E27FC236}">
                <a16:creationId xmlns:a16="http://schemas.microsoft.com/office/drawing/2014/main" id="{6603D162-FA6F-010B-093C-3102F1BB1293}"/>
              </a:ext>
            </a:extLst>
          </p:cNvPr>
          <p:cNvSpPr>
            <a:spLocks noGrp="1"/>
          </p:cNvSpPr>
          <p:nvPr>
            <p:ph idx="1"/>
          </p:nvPr>
        </p:nvSpPr>
        <p:spPr/>
        <p:txBody>
          <a:bodyPr/>
          <a:lstStyle/>
          <a:p>
            <a:r>
              <a:rPr lang="en-CH" dirty="0"/>
              <a:t>Gender has no effect</a:t>
            </a:r>
          </a:p>
        </p:txBody>
      </p:sp>
    </p:spTree>
    <p:extLst>
      <p:ext uri="{BB962C8B-B14F-4D97-AF65-F5344CB8AC3E}">
        <p14:creationId xmlns:p14="http://schemas.microsoft.com/office/powerpoint/2010/main" val="1413587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499D3-4365-4AAA-5AB4-F7FC27C2BE81}"/>
              </a:ext>
            </a:extLst>
          </p:cNvPr>
          <p:cNvSpPr>
            <a:spLocks noGrp="1"/>
          </p:cNvSpPr>
          <p:nvPr>
            <p:ph type="title"/>
          </p:nvPr>
        </p:nvSpPr>
        <p:spPr/>
        <p:txBody>
          <a:bodyPr/>
          <a:lstStyle/>
          <a:p>
            <a:r>
              <a:rPr lang="en-CH" dirty="0"/>
              <a:t>Main finding: In comparison</a:t>
            </a:r>
          </a:p>
        </p:txBody>
      </p:sp>
      <p:sp>
        <p:nvSpPr>
          <p:cNvPr id="4" name="Content Placeholder 3">
            <a:extLst>
              <a:ext uri="{FF2B5EF4-FFF2-40B4-BE49-F238E27FC236}">
                <a16:creationId xmlns:a16="http://schemas.microsoft.com/office/drawing/2014/main" id="{996BC81B-BD90-3679-F6B6-1C6B80B38506}"/>
              </a:ext>
            </a:extLst>
          </p:cNvPr>
          <p:cNvSpPr txBox="1">
            <a:spLocks noGrp="1"/>
          </p:cNvSpPr>
          <p:nvPr>
            <p:ph idx="1"/>
          </p:nvPr>
        </p:nvSpPr>
        <p:spPr>
          <a:xfrm>
            <a:off x="838200" y="1825625"/>
            <a:ext cx="10515600" cy="2732864"/>
          </a:xfrm>
          <a:prstGeom prst="rect">
            <a:avLst/>
          </a:prstGeom>
          <a:noFill/>
        </p:spPr>
        <p:txBody>
          <a:bodyPr wrap="square">
            <a:spAutoFit/>
          </a:bodyPr>
          <a:lstStyle/>
          <a:p>
            <a:pPr marL="0" indent="0">
              <a:buNone/>
            </a:pPr>
            <a:r>
              <a:rPr lang="en-CH" sz="1500" dirty="0"/>
              <a:t>The main finding of Leemann &amp; Baccini was that if municipalities were affected by a natural disaster the yes vote share for environmental votes would go up by 20%. (actually 22.7%)</a:t>
            </a:r>
          </a:p>
          <a:p>
            <a:pPr marL="0" indent="0">
              <a:buNone/>
            </a:pPr>
            <a:endParaRPr lang="en-CH" sz="1500" dirty="0"/>
          </a:p>
          <a:p>
            <a:pPr marL="0" indent="0">
              <a:buNone/>
            </a:pPr>
            <a:r>
              <a:rPr lang="en-CH" sz="1500" dirty="0"/>
              <a:t>With the more accurate and expanded data, also by taking in the 2 nuclear votes and recoding them, I get a positve effect of 3.13%</a:t>
            </a:r>
          </a:p>
          <a:p>
            <a:pPr marL="0" indent="0">
              <a:buNone/>
            </a:pPr>
            <a:endParaRPr lang="en-CH" sz="1500" dirty="0"/>
          </a:p>
          <a:p>
            <a:pPr marL="0" indent="0">
              <a:buNone/>
            </a:pPr>
            <a:endParaRPr lang="en-CH" sz="1500" dirty="0"/>
          </a:p>
          <a:p>
            <a:pPr marL="0" indent="0">
              <a:buNone/>
            </a:pPr>
            <a:r>
              <a:rPr lang="en-CH" sz="1500" dirty="0"/>
              <a:t>more detailed data and more votes:</a:t>
            </a:r>
          </a:p>
          <a:p>
            <a:pPr marL="0" indent="0">
              <a:buNone/>
            </a:pPr>
            <a:r>
              <a:rPr lang="en-CH" sz="1500" dirty="0"/>
              <a:t>Average Effect of Treatment overall: 7.10% | (3.13/44.08)*100 (44.08% average yes of the 19 votes)</a:t>
            </a:r>
          </a:p>
        </p:txBody>
      </p:sp>
    </p:spTree>
    <p:extLst>
      <p:ext uri="{BB962C8B-B14F-4D97-AF65-F5344CB8AC3E}">
        <p14:creationId xmlns:p14="http://schemas.microsoft.com/office/powerpoint/2010/main" val="31978019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7156D1F-55A6-2F70-DBCB-04DA820C7B95}"/>
              </a:ext>
            </a:extLst>
          </p:cNvPr>
          <p:cNvPicPr>
            <a:picLocks noChangeAspect="1"/>
          </p:cNvPicPr>
          <p:nvPr/>
        </p:nvPicPr>
        <p:blipFill>
          <a:blip r:embed="rId2"/>
          <a:stretch>
            <a:fillRect/>
          </a:stretch>
        </p:blipFill>
        <p:spPr>
          <a:xfrm>
            <a:off x="3993266" y="0"/>
            <a:ext cx="4205468" cy="6858000"/>
          </a:xfrm>
          <a:prstGeom prst="rect">
            <a:avLst/>
          </a:prstGeom>
        </p:spPr>
      </p:pic>
    </p:spTree>
    <p:extLst>
      <p:ext uri="{BB962C8B-B14F-4D97-AF65-F5344CB8AC3E}">
        <p14:creationId xmlns:p14="http://schemas.microsoft.com/office/powerpoint/2010/main" val="41407585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E1A8-36A2-3E03-813D-749E2C1CB828}"/>
              </a:ext>
            </a:extLst>
          </p:cNvPr>
          <p:cNvSpPr>
            <a:spLocks noGrp="1"/>
          </p:cNvSpPr>
          <p:nvPr>
            <p:ph type="title"/>
          </p:nvPr>
        </p:nvSpPr>
        <p:spPr/>
        <p:txBody>
          <a:bodyPr/>
          <a:lstStyle/>
          <a:p>
            <a:r>
              <a:rPr lang="en-CH" dirty="0"/>
              <a:t>Religion</a:t>
            </a:r>
          </a:p>
        </p:txBody>
      </p:sp>
      <p:sp>
        <p:nvSpPr>
          <p:cNvPr id="3" name="Content Placeholder 2">
            <a:extLst>
              <a:ext uri="{FF2B5EF4-FFF2-40B4-BE49-F238E27FC236}">
                <a16:creationId xmlns:a16="http://schemas.microsoft.com/office/drawing/2014/main" id="{3FDE4398-2F39-F148-42AA-947C4D1C420F}"/>
              </a:ext>
            </a:extLst>
          </p:cNvPr>
          <p:cNvSpPr>
            <a:spLocks noGrp="1"/>
          </p:cNvSpPr>
          <p:nvPr>
            <p:ph idx="1"/>
          </p:nvPr>
        </p:nvSpPr>
        <p:spPr/>
        <p:txBody>
          <a:bodyPr/>
          <a:lstStyle/>
          <a:p>
            <a:pPr marL="0" indent="0">
              <a:buNone/>
            </a:pPr>
            <a:r>
              <a:rPr lang="en-CH" dirty="0"/>
              <a:t>Religion has no effect</a:t>
            </a:r>
          </a:p>
        </p:txBody>
      </p:sp>
    </p:spTree>
    <p:extLst>
      <p:ext uri="{BB962C8B-B14F-4D97-AF65-F5344CB8AC3E}">
        <p14:creationId xmlns:p14="http://schemas.microsoft.com/office/powerpoint/2010/main" val="759592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64C1B4-8E61-615B-F090-C538DEF13241}"/>
              </a:ext>
            </a:extLst>
          </p:cNvPr>
          <p:cNvPicPr>
            <a:picLocks noChangeAspect="1"/>
          </p:cNvPicPr>
          <p:nvPr/>
        </p:nvPicPr>
        <p:blipFill>
          <a:blip r:embed="rId2"/>
          <a:stretch>
            <a:fillRect/>
          </a:stretch>
        </p:blipFill>
        <p:spPr>
          <a:xfrm>
            <a:off x="3509418" y="0"/>
            <a:ext cx="5173163" cy="6858000"/>
          </a:xfrm>
          <a:prstGeom prst="rect">
            <a:avLst/>
          </a:prstGeom>
        </p:spPr>
      </p:pic>
    </p:spTree>
    <p:extLst>
      <p:ext uri="{BB962C8B-B14F-4D97-AF65-F5344CB8AC3E}">
        <p14:creationId xmlns:p14="http://schemas.microsoft.com/office/powerpoint/2010/main" val="39438072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E4BB5-EBAD-1FFC-4ADE-665DF2BE8546}"/>
              </a:ext>
            </a:extLst>
          </p:cNvPr>
          <p:cNvSpPr>
            <a:spLocks noGrp="1"/>
          </p:cNvSpPr>
          <p:nvPr>
            <p:ph type="title"/>
          </p:nvPr>
        </p:nvSpPr>
        <p:spPr/>
        <p:txBody>
          <a:bodyPr/>
          <a:lstStyle/>
          <a:p>
            <a:r>
              <a:rPr lang="en-CH" dirty="0"/>
              <a:t>Interpretation</a:t>
            </a:r>
          </a:p>
        </p:txBody>
      </p:sp>
      <p:sp>
        <p:nvSpPr>
          <p:cNvPr id="3" name="Content Placeholder 2">
            <a:extLst>
              <a:ext uri="{FF2B5EF4-FFF2-40B4-BE49-F238E27FC236}">
                <a16:creationId xmlns:a16="http://schemas.microsoft.com/office/drawing/2014/main" id="{DAC690D7-C28F-BBE0-4FE8-1FBF771EBDE3}"/>
              </a:ext>
            </a:extLst>
          </p:cNvPr>
          <p:cNvSpPr>
            <a:spLocks noGrp="1"/>
          </p:cNvSpPr>
          <p:nvPr>
            <p:ph idx="1"/>
          </p:nvPr>
        </p:nvSpPr>
        <p:spPr/>
        <p:txBody>
          <a:bodyPr/>
          <a:lstStyle/>
          <a:p>
            <a:pPr marL="0" indent="0">
              <a:buNone/>
            </a:pPr>
            <a:r>
              <a:rPr lang="en-CH" dirty="0"/>
              <a:t>Damage extent Low, Medium, High has no effect – which supports my hypothesis, that not considering low damage events by Leemann &amp; Baccini was not necessary.</a:t>
            </a:r>
          </a:p>
        </p:txBody>
      </p:sp>
    </p:spTree>
    <p:extLst>
      <p:ext uri="{BB962C8B-B14F-4D97-AF65-F5344CB8AC3E}">
        <p14:creationId xmlns:p14="http://schemas.microsoft.com/office/powerpoint/2010/main" val="42762147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7E086-9549-17AA-8EA4-D71C0805E376}"/>
              </a:ext>
            </a:extLst>
          </p:cNvPr>
          <p:cNvSpPr>
            <a:spLocks noGrp="1"/>
          </p:cNvSpPr>
          <p:nvPr>
            <p:ph type="title"/>
          </p:nvPr>
        </p:nvSpPr>
        <p:spPr/>
        <p:txBody>
          <a:bodyPr/>
          <a:lstStyle/>
          <a:p>
            <a:r>
              <a:rPr lang="en-CH" dirty="0"/>
              <a:t>New Variables</a:t>
            </a:r>
          </a:p>
        </p:txBody>
      </p:sp>
      <p:sp>
        <p:nvSpPr>
          <p:cNvPr id="3" name="Content Placeholder 2">
            <a:extLst>
              <a:ext uri="{FF2B5EF4-FFF2-40B4-BE49-F238E27FC236}">
                <a16:creationId xmlns:a16="http://schemas.microsoft.com/office/drawing/2014/main" id="{4A460331-E5C0-A922-FBB6-E2D9855E4595}"/>
              </a:ext>
            </a:extLst>
          </p:cNvPr>
          <p:cNvSpPr>
            <a:spLocks noGrp="1"/>
          </p:cNvSpPr>
          <p:nvPr>
            <p:ph idx="1"/>
          </p:nvPr>
        </p:nvSpPr>
        <p:spPr/>
        <p:txBody>
          <a:bodyPr/>
          <a:lstStyle/>
          <a:p>
            <a:pPr marL="0" indent="0">
              <a:buNone/>
            </a:pPr>
            <a:r>
              <a:rPr lang="en-CH" dirty="0"/>
              <a:t>1995 – 2018							2018 – 2023</a:t>
            </a:r>
          </a:p>
          <a:p>
            <a:pPr marL="0" indent="0">
              <a:buNone/>
            </a:pPr>
            <a:endParaRPr lang="en-CH" dirty="0"/>
          </a:p>
          <a:p>
            <a:pPr marL="0" indent="0">
              <a:buNone/>
            </a:pPr>
            <a:endParaRPr lang="en-CH" dirty="0"/>
          </a:p>
          <a:p>
            <a:pPr marL="0" indent="0">
              <a:buNone/>
            </a:pPr>
            <a:r>
              <a:rPr lang="en-CH" dirty="0"/>
              <a:t>Reason for cutoff date:</a:t>
            </a:r>
          </a:p>
          <a:p>
            <a:pPr marL="0" indent="0">
              <a:buNone/>
            </a:pPr>
            <a:r>
              <a:rPr lang="en-CH" dirty="0"/>
              <a:t>Greta Thunbergs first Climate-Strike 2018-08-20</a:t>
            </a:r>
          </a:p>
          <a:p>
            <a:pPr marL="0" indent="0">
              <a:buNone/>
            </a:pPr>
            <a:endParaRPr lang="en-CH" dirty="0"/>
          </a:p>
          <a:p>
            <a:pPr marL="0" indent="0">
              <a:buNone/>
            </a:pPr>
            <a:r>
              <a:rPr lang="en-CH" dirty="0"/>
              <a:t>Checking whether there is a change because of more sensitivity due to climate demonstrations.</a:t>
            </a:r>
          </a:p>
        </p:txBody>
      </p:sp>
    </p:spTree>
    <p:extLst>
      <p:ext uri="{BB962C8B-B14F-4D97-AF65-F5344CB8AC3E}">
        <p14:creationId xmlns:p14="http://schemas.microsoft.com/office/powerpoint/2010/main" val="9611562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33F104D-941B-5135-D459-513FA01665AD}"/>
              </a:ext>
            </a:extLst>
          </p:cNvPr>
          <p:cNvPicPr>
            <a:picLocks noChangeAspect="1"/>
          </p:cNvPicPr>
          <p:nvPr/>
        </p:nvPicPr>
        <p:blipFill>
          <a:blip r:embed="rId2"/>
          <a:stretch>
            <a:fillRect/>
          </a:stretch>
        </p:blipFill>
        <p:spPr>
          <a:xfrm>
            <a:off x="7729758" y="0"/>
            <a:ext cx="4462242" cy="6858000"/>
          </a:xfrm>
          <a:prstGeom prst="rect">
            <a:avLst/>
          </a:prstGeom>
        </p:spPr>
      </p:pic>
      <p:pic>
        <p:nvPicPr>
          <p:cNvPr id="5" name="Picture 4">
            <a:extLst>
              <a:ext uri="{FF2B5EF4-FFF2-40B4-BE49-F238E27FC236}">
                <a16:creationId xmlns:a16="http://schemas.microsoft.com/office/drawing/2014/main" id="{A36A10D0-1CB8-9C82-A67D-218BF46E7D55}"/>
              </a:ext>
            </a:extLst>
          </p:cNvPr>
          <p:cNvPicPr>
            <a:picLocks noChangeAspect="1"/>
          </p:cNvPicPr>
          <p:nvPr/>
        </p:nvPicPr>
        <p:blipFill>
          <a:blip r:embed="rId3"/>
          <a:stretch>
            <a:fillRect/>
          </a:stretch>
        </p:blipFill>
        <p:spPr>
          <a:xfrm>
            <a:off x="0" y="0"/>
            <a:ext cx="4858681" cy="6858000"/>
          </a:xfrm>
          <a:prstGeom prst="rect">
            <a:avLst/>
          </a:prstGeom>
        </p:spPr>
      </p:pic>
    </p:spTree>
    <p:extLst>
      <p:ext uri="{BB962C8B-B14F-4D97-AF65-F5344CB8AC3E}">
        <p14:creationId xmlns:p14="http://schemas.microsoft.com/office/powerpoint/2010/main" val="17653006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D8DFC-8E18-6FE4-E4B9-29BE538E4347}"/>
              </a:ext>
            </a:extLst>
          </p:cNvPr>
          <p:cNvSpPr>
            <a:spLocks noGrp="1"/>
          </p:cNvSpPr>
          <p:nvPr>
            <p:ph type="title"/>
          </p:nvPr>
        </p:nvSpPr>
        <p:spPr/>
        <p:txBody>
          <a:bodyPr/>
          <a:lstStyle/>
          <a:p>
            <a:r>
              <a:rPr lang="en-CH" dirty="0"/>
              <a:t>Interpretation	</a:t>
            </a:r>
          </a:p>
        </p:txBody>
      </p:sp>
      <p:sp>
        <p:nvSpPr>
          <p:cNvPr id="3" name="Content Placeholder 2">
            <a:extLst>
              <a:ext uri="{FF2B5EF4-FFF2-40B4-BE49-F238E27FC236}">
                <a16:creationId xmlns:a16="http://schemas.microsoft.com/office/drawing/2014/main" id="{8FCBED3F-D90F-2EEF-52A5-D10D3504AA8F}"/>
              </a:ext>
            </a:extLst>
          </p:cNvPr>
          <p:cNvSpPr>
            <a:spLocks noGrp="1"/>
          </p:cNvSpPr>
          <p:nvPr>
            <p:ph idx="1"/>
          </p:nvPr>
        </p:nvSpPr>
        <p:spPr/>
        <p:txBody>
          <a:bodyPr/>
          <a:lstStyle/>
          <a:p>
            <a:pPr marL="0" indent="0">
              <a:buNone/>
            </a:pPr>
            <a:r>
              <a:rPr lang="en-CH" dirty="0"/>
              <a:t>Before 2018 the Treatment/Disaster experience was not significant and green votes were solely dependable on income?</a:t>
            </a:r>
          </a:p>
          <a:p>
            <a:pPr marL="0" indent="0">
              <a:buNone/>
            </a:pPr>
            <a:endParaRPr lang="en-CH" dirty="0"/>
          </a:p>
          <a:p>
            <a:pPr marL="0" indent="0">
              <a:buNone/>
            </a:pPr>
            <a:r>
              <a:rPr lang="en-GB" dirty="0"/>
              <a:t>A</a:t>
            </a:r>
            <a:r>
              <a:rPr lang="en-CH" dirty="0"/>
              <a:t>fter 2018: only Treatment/Disaster experience is significant and affects yes vote share.</a:t>
            </a:r>
          </a:p>
        </p:txBody>
      </p:sp>
    </p:spTree>
    <p:extLst>
      <p:ext uri="{BB962C8B-B14F-4D97-AF65-F5344CB8AC3E}">
        <p14:creationId xmlns:p14="http://schemas.microsoft.com/office/powerpoint/2010/main" val="22264582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4D2F84-A580-1B34-428B-8392356B8135}"/>
              </a:ext>
            </a:extLst>
          </p:cNvPr>
          <p:cNvPicPr>
            <a:picLocks noChangeAspect="1"/>
          </p:cNvPicPr>
          <p:nvPr/>
        </p:nvPicPr>
        <p:blipFill>
          <a:blip r:embed="rId2"/>
          <a:stretch>
            <a:fillRect/>
          </a:stretch>
        </p:blipFill>
        <p:spPr>
          <a:xfrm>
            <a:off x="7916466" y="0"/>
            <a:ext cx="4275534" cy="6858000"/>
          </a:xfrm>
          <a:prstGeom prst="rect">
            <a:avLst/>
          </a:prstGeom>
        </p:spPr>
      </p:pic>
      <p:pic>
        <p:nvPicPr>
          <p:cNvPr id="5" name="Picture 4">
            <a:extLst>
              <a:ext uri="{FF2B5EF4-FFF2-40B4-BE49-F238E27FC236}">
                <a16:creationId xmlns:a16="http://schemas.microsoft.com/office/drawing/2014/main" id="{94D9DCD5-B4A8-9E63-69F9-B232E62876CD}"/>
              </a:ext>
            </a:extLst>
          </p:cNvPr>
          <p:cNvPicPr>
            <a:picLocks noChangeAspect="1"/>
          </p:cNvPicPr>
          <p:nvPr/>
        </p:nvPicPr>
        <p:blipFill>
          <a:blip r:embed="rId3"/>
          <a:stretch>
            <a:fillRect/>
          </a:stretch>
        </p:blipFill>
        <p:spPr>
          <a:xfrm>
            <a:off x="0" y="0"/>
            <a:ext cx="4780817" cy="6858000"/>
          </a:xfrm>
          <a:prstGeom prst="rect">
            <a:avLst/>
          </a:prstGeom>
        </p:spPr>
      </p:pic>
    </p:spTree>
    <p:extLst>
      <p:ext uri="{BB962C8B-B14F-4D97-AF65-F5344CB8AC3E}">
        <p14:creationId xmlns:p14="http://schemas.microsoft.com/office/powerpoint/2010/main" val="32228040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B9FC1-3E92-E4DE-A6A3-70C8DA759E2A}"/>
              </a:ext>
            </a:extLst>
          </p:cNvPr>
          <p:cNvSpPr>
            <a:spLocks noGrp="1"/>
          </p:cNvSpPr>
          <p:nvPr>
            <p:ph type="title"/>
          </p:nvPr>
        </p:nvSpPr>
        <p:spPr/>
        <p:txBody>
          <a:bodyPr/>
          <a:lstStyle/>
          <a:p>
            <a:r>
              <a:rPr lang="en-CH" dirty="0"/>
              <a:t>Interpretation</a:t>
            </a:r>
          </a:p>
        </p:txBody>
      </p:sp>
      <p:sp>
        <p:nvSpPr>
          <p:cNvPr id="3" name="Content Placeholder 2">
            <a:extLst>
              <a:ext uri="{FF2B5EF4-FFF2-40B4-BE49-F238E27FC236}">
                <a16:creationId xmlns:a16="http://schemas.microsoft.com/office/drawing/2014/main" id="{7E3BDAB8-19BD-48BB-FA17-60A03AED2F12}"/>
              </a:ext>
            </a:extLst>
          </p:cNvPr>
          <p:cNvSpPr>
            <a:spLocks noGrp="1"/>
          </p:cNvSpPr>
          <p:nvPr>
            <p:ph idx="1"/>
          </p:nvPr>
        </p:nvSpPr>
        <p:spPr/>
        <p:txBody>
          <a:bodyPr/>
          <a:lstStyle/>
          <a:p>
            <a:pPr marL="0" indent="0">
              <a:buNone/>
            </a:pPr>
            <a:r>
              <a:rPr lang="en-CH" dirty="0"/>
              <a:t>Before 2018 people in age groups would negatively affect the yes vote share. </a:t>
            </a:r>
          </a:p>
          <a:p>
            <a:pPr marL="0" indent="0">
              <a:buNone/>
            </a:pPr>
            <a:endParaRPr lang="en-CH" dirty="0"/>
          </a:p>
          <a:p>
            <a:pPr marL="0" indent="0">
              <a:buNone/>
            </a:pPr>
            <a:r>
              <a:rPr lang="en-CH" dirty="0"/>
              <a:t>After 2018: Most age groups would positively support yes vote share. </a:t>
            </a:r>
            <a:r>
              <a:rPr lang="en-GB" dirty="0"/>
              <a:t>E</a:t>
            </a:r>
            <a:r>
              <a:rPr lang="en-CH" dirty="0"/>
              <a:t>xpect the oldest generation drastically increased the negative effect.</a:t>
            </a:r>
          </a:p>
        </p:txBody>
      </p:sp>
    </p:spTree>
    <p:extLst>
      <p:ext uri="{BB962C8B-B14F-4D97-AF65-F5344CB8AC3E}">
        <p14:creationId xmlns:p14="http://schemas.microsoft.com/office/powerpoint/2010/main" val="18842882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331C33-BB91-BE5A-CA89-3CA0789EEFC3}"/>
              </a:ext>
            </a:extLst>
          </p:cNvPr>
          <p:cNvPicPr>
            <a:picLocks noChangeAspect="1"/>
          </p:cNvPicPr>
          <p:nvPr/>
        </p:nvPicPr>
        <p:blipFill>
          <a:blip r:embed="rId2"/>
          <a:stretch>
            <a:fillRect/>
          </a:stretch>
        </p:blipFill>
        <p:spPr>
          <a:xfrm>
            <a:off x="7216833" y="0"/>
            <a:ext cx="4975167" cy="6858000"/>
          </a:xfrm>
          <a:prstGeom prst="rect">
            <a:avLst/>
          </a:prstGeom>
        </p:spPr>
      </p:pic>
      <p:pic>
        <p:nvPicPr>
          <p:cNvPr id="5" name="Picture 4">
            <a:extLst>
              <a:ext uri="{FF2B5EF4-FFF2-40B4-BE49-F238E27FC236}">
                <a16:creationId xmlns:a16="http://schemas.microsoft.com/office/drawing/2014/main" id="{95BE2E17-440A-DF0A-9E60-DED0004B8132}"/>
              </a:ext>
            </a:extLst>
          </p:cNvPr>
          <p:cNvPicPr>
            <a:picLocks noChangeAspect="1"/>
          </p:cNvPicPr>
          <p:nvPr/>
        </p:nvPicPr>
        <p:blipFill>
          <a:blip r:embed="rId3"/>
          <a:stretch>
            <a:fillRect/>
          </a:stretch>
        </p:blipFill>
        <p:spPr>
          <a:xfrm>
            <a:off x="0" y="0"/>
            <a:ext cx="5351978" cy="6858000"/>
          </a:xfrm>
          <a:prstGeom prst="rect">
            <a:avLst/>
          </a:prstGeom>
        </p:spPr>
      </p:pic>
    </p:spTree>
    <p:extLst>
      <p:ext uri="{BB962C8B-B14F-4D97-AF65-F5344CB8AC3E}">
        <p14:creationId xmlns:p14="http://schemas.microsoft.com/office/powerpoint/2010/main" val="2841109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221FFCA-8E26-8BA8-9ECF-257E3B8BEF44}"/>
              </a:ext>
            </a:extLst>
          </p:cNvPr>
          <p:cNvPicPr>
            <a:picLocks noChangeAspect="1"/>
          </p:cNvPicPr>
          <p:nvPr/>
        </p:nvPicPr>
        <p:blipFill>
          <a:blip r:embed="rId2"/>
          <a:stretch>
            <a:fillRect/>
          </a:stretch>
        </p:blipFill>
        <p:spPr>
          <a:xfrm>
            <a:off x="113472" y="768987"/>
            <a:ext cx="5281077" cy="6009501"/>
          </a:xfrm>
          <a:prstGeom prst="rect">
            <a:avLst/>
          </a:prstGeom>
        </p:spPr>
      </p:pic>
      <p:sp>
        <p:nvSpPr>
          <p:cNvPr id="7" name="TextBox 6">
            <a:extLst>
              <a:ext uri="{FF2B5EF4-FFF2-40B4-BE49-F238E27FC236}">
                <a16:creationId xmlns:a16="http://schemas.microsoft.com/office/drawing/2014/main" id="{F09ED4D1-26E8-ED67-691E-4F02C7FA2E2E}"/>
              </a:ext>
            </a:extLst>
          </p:cNvPr>
          <p:cNvSpPr txBox="1"/>
          <p:nvPr/>
        </p:nvSpPr>
        <p:spPr>
          <a:xfrm>
            <a:off x="113472" y="0"/>
            <a:ext cx="3381631" cy="369332"/>
          </a:xfrm>
          <a:prstGeom prst="rect">
            <a:avLst/>
          </a:prstGeom>
          <a:noFill/>
        </p:spPr>
        <p:txBody>
          <a:bodyPr wrap="none" rtlCol="0">
            <a:spAutoFit/>
          </a:bodyPr>
          <a:lstStyle/>
          <a:p>
            <a:r>
              <a:rPr lang="en-CH" dirty="0"/>
              <a:t>Leemann &amp; Baccini 1995 – 2010 </a:t>
            </a:r>
          </a:p>
        </p:txBody>
      </p:sp>
      <p:sp>
        <p:nvSpPr>
          <p:cNvPr id="8" name="TextBox 7">
            <a:extLst>
              <a:ext uri="{FF2B5EF4-FFF2-40B4-BE49-F238E27FC236}">
                <a16:creationId xmlns:a16="http://schemas.microsoft.com/office/drawing/2014/main" id="{DBB77A03-626D-8FDB-A527-50982F08CE1A}"/>
              </a:ext>
            </a:extLst>
          </p:cNvPr>
          <p:cNvSpPr txBox="1"/>
          <p:nvPr/>
        </p:nvSpPr>
        <p:spPr>
          <a:xfrm>
            <a:off x="6096000" y="0"/>
            <a:ext cx="3381631" cy="369332"/>
          </a:xfrm>
          <a:prstGeom prst="rect">
            <a:avLst/>
          </a:prstGeom>
          <a:noFill/>
        </p:spPr>
        <p:txBody>
          <a:bodyPr wrap="square" rtlCol="0">
            <a:spAutoFit/>
          </a:bodyPr>
          <a:lstStyle/>
          <a:p>
            <a:r>
              <a:rPr lang="en-CH" dirty="0"/>
              <a:t>Keel 1995 – 2023 </a:t>
            </a:r>
          </a:p>
        </p:txBody>
      </p:sp>
      <p:pic>
        <p:nvPicPr>
          <p:cNvPr id="9" name="Picture 8">
            <a:extLst>
              <a:ext uri="{FF2B5EF4-FFF2-40B4-BE49-F238E27FC236}">
                <a16:creationId xmlns:a16="http://schemas.microsoft.com/office/drawing/2014/main" id="{18E6FA67-F754-FCF6-DB44-95CD5D9D9B4B}"/>
              </a:ext>
            </a:extLst>
          </p:cNvPr>
          <p:cNvPicPr>
            <a:picLocks noChangeAspect="1"/>
          </p:cNvPicPr>
          <p:nvPr/>
        </p:nvPicPr>
        <p:blipFill>
          <a:blip r:embed="rId3"/>
          <a:stretch>
            <a:fillRect/>
          </a:stretch>
        </p:blipFill>
        <p:spPr>
          <a:xfrm>
            <a:off x="6096000" y="768987"/>
            <a:ext cx="5281077" cy="6009502"/>
          </a:xfrm>
          <a:prstGeom prst="rect">
            <a:avLst/>
          </a:prstGeom>
        </p:spPr>
      </p:pic>
    </p:spTree>
    <p:extLst>
      <p:ext uri="{BB962C8B-B14F-4D97-AF65-F5344CB8AC3E}">
        <p14:creationId xmlns:p14="http://schemas.microsoft.com/office/powerpoint/2010/main" val="34433522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EDAF4-1DE3-291E-D7FE-B0671AA2E2D5}"/>
              </a:ext>
            </a:extLst>
          </p:cNvPr>
          <p:cNvSpPr>
            <a:spLocks noGrp="1"/>
          </p:cNvSpPr>
          <p:nvPr>
            <p:ph type="title"/>
          </p:nvPr>
        </p:nvSpPr>
        <p:spPr/>
        <p:txBody>
          <a:bodyPr/>
          <a:lstStyle/>
          <a:p>
            <a:r>
              <a:rPr lang="en-CH" dirty="0"/>
              <a:t>Interpretation</a:t>
            </a:r>
          </a:p>
        </p:txBody>
      </p:sp>
      <p:sp>
        <p:nvSpPr>
          <p:cNvPr id="3" name="Content Placeholder 2">
            <a:extLst>
              <a:ext uri="{FF2B5EF4-FFF2-40B4-BE49-F238E27FC236}">
                <a16:creationId xmlns:a16="http://schemas.microsoft.com/office/drawing/2014/main" id="{7887A7FE-92BC-E4E6-D853-A0F2EBA844C3}"/>
              </a:ext>
            </a:extLst>
          </p:cNvPr>
          <p:cNvSpPr>
            <a:spLocks noGrp="1"/>
          </p:cNvSpPr>
          <p:nvPr>
            <p:ph idx="1"/>
          </p:nvPr>
        </p:nvSpPr>
        <p:spPr/>
        <p:txBody>
          <a:bodyPr/>
          <a:lstStyle/>
          <a:p>
            <a:pPr marL="0" indent="0">
              <a:buNone/>
            </a:pPr>
            <a:r>
              <a:rPr lang="en-CH" dirty="0"/>
              <a:t>Before 2018: Educated people in general would have a negative effect on yes vote share if affected.</a:t>
            </a:r>
          </a:p>
          <a:p>
            <a:pPr>
              <a:buFontTx/>
              <a:buChar char="-"/>
            </a:pPr>
            <a:r>
              <a:rPr lang="en-CH" dirty="0"/>
              <a:t>Stands in contradiction to findings with entropy balanced model…</a:t>
            </a:r>
          </a:p>
          <a:p>
            <a:pPr>
              <a:buFontTx/>
              <a:buChar char="-"/>
            </a:pPr>
            <a:endParaRPr lang="en-CH" dirty="0"/>
          </a:p>
          <a:p>
            <a:pPr marL="0" indent="0">
              <a:buNone/>
            </a:pPr>
            <a:r>
              <a:rPr lang="en-GB" dirty="0"/>
              <a:t>A</a:t>
            </a:r>
            <a:r>
              <a:rPr lang="en-CH" dirty="0"/>
              <a:t>fter 2018: Education has no effect on yes vote share.</a:t>
            </a:r>
          </a:p>
          <a:p>
            <a:pPr marL="0" indent="0">
              <a:buNone/>
            </a:pPr>
            <a:endParaRPr lang="en-CH" dirty="0"/>
          </a:p>
          <a:p>
            <a:pPr marL="0" indent="0">
              <a:buNone/>
            </a:pPr>
            <a:r>
              <a:rPr lang="en-CH" dirty="0"/>
              <a:t>After 2018 reasoning makes sense, as obligatory education in Switzerland is quite thorough.</a:t>
            </a:r>
          </a:p>
        </p:txBody>
      </p:sp>
    </p:spTree>
    <p:extLst>
      <p:ext uri="{BB962C8B-B14F-4D97-AF65-F5344CB8AC3E}">
        <p14:creationId xmlns:p14="http://schemas.microsoft.com/office/powerpoint/2010/main" val="8851524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5AF2CF8-6887-FFC2-72DC-937504007AD2}"/>
              </a:ext>
            </a:extLst>
          </p:cNvPr>
          <p:cNvPicPr>
            <a:picLocks noChangeAspect="1"/>
          </p:cNvPicPr>
          <p:nvPr/>
        </p:nvPicPr>
        <p:blipFill>
          <a:blip r:embed="rId2"/>
          <a:stretch>
            <a:fillRect/>
          </a:stretch>
        </p:blipFill>
        <p:spPr>
          <a:xfrm>
            <a:off x="7124700" y="88900"/>
            <a:ext cx="5067300" cy="6680200"/>
          </a:xfrm>
          <a:prstGeom prst="rect">
            <a:avLst/>
          </a:prstGeom>
        </p:spPr>
      </p:pic>
      <p:pic>
        <p:nvPicPr>
          <p:cNvPr id="5" name="Picture 4">
            <a:extLst>
              <a:ext uri="{FF2B5EF4-FFF2-40B4-BE49-F238E27FC236}">
                <a16:creationId xmlns:a16="http://schemas.microsoft.com/office/drawing/2014/main" id="{13811103-E1AC-9455-AF9F-891892AE0B83}"/>
              </a:ext>
            </a:extLst>
          </p:cNvPr>
          <p:cNvPicPr>
            <a:picLocks noChangeAspect="1"/>
          </p:cNvPicPr>
          <p:nvPr/>
        </p:nvPicPr>
        <p:blipFill>
          <a:blip r:embed="rId3"/>
          <a:stretch>
            <a:fillRect/>
          </a:stretch>
        </p:blipFill>
        <p:spPr>
          <a:xfrm>
            <a:off x="0" y="88900"/>
            <a:ext cx="5422900" cy="6616700"/>
          </a:xfrm>
          <a:prstGeom prst="rect">
            <a:avLst/>
          </a:prstGeom>
        </p:spPr>
      </p:pic>
    </p:spTree>
    <p:extLst>
      <p:ext uri="{BB962C8B-B14F-4D97-AF65-F5344CB8AC3E}">
        <p14:creationId xmlns:p14="http://schemas.microsoft.com/office/powerpoint/2010/main" val="16375515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A999F-41E5-EBB8-6FB9-DD5159D4A77E}"/>
              </a:ext>
            </a:extLst>
          </p:cNvPr>
          <p:cNvSpPr>
            <a:spLocks noGrp="1"/>
          </p:cNvSpPr>
          <p:nvPr>
            <p:ph type="title"/>
          </p:nvPr>
        </p:nvSpPr>
        <p:spPr/>
        <p:txBody>
          <a:bodyPr/>
          <a:lstStyle/>
          <a:p>
            <a:r>
              <a:rPr lang="en-CH" dirty="0"/>
              <a:t>Remar</a:t>
            </a:r>
          </a:p>
        </p:txBody>
      </p:sp>
      <p:sp>
        <p:nvSpPr>
          <p:cNvPr id="3" name="Content Placeholder 2">
            <a:extLst>
              <a:ext uri="{FF2B5EF4-FFF2-40B4-BE49-F238E27FC236}">
                <a16:creationId xmlns:a16="http://schemas.microsoft.com/office/drawing/2014/main" id="{7A7D1F79-2CE8-234F-E5B4-761D7BA2A20A}"/>
              </a:ext>
            </a:extLst>
          </p:cNvPr>
          <p:cNvSpPr>
            <a:spLocks noGrp="1"/>
          </p:cNvSpPr>
          <p:nvPr>
            <p:ph idx="1"/>
          </p:nvPr>
        </p:nvSpPr>
        <p:spPr/>
        <p:txBody>
          <a:bodyPr/>
          <a:lstStyle/>
          <a:p>
            <a:pPr marL="0" indent="0">
              <a:buNone/>
            </a:pPr>
            <a:r>
              <a:rPr lang="en-CH" dirty="0"/>
              <a:t>Gender: No change here</a:t>
            </a:r>
          </a:p>
        </p:txBody>
      </p:sp>
    </p:spTree>
    <p:extLst>
      <p:ext uri="{BB962C8B-B14F-4D97-AF65-F5344CB8AC3E}">
        <p14:creationId xmlns:p14="http://schemas.microsoft.com/office/powerpoint/2010/main" val="8145846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5315B47-A755-E3DA-B88B-4E6A8504F3B7}"/>
              </a:ext>
            </a:extLst>
          </p:cNvPr>
          <p:cNvPicPr>
            <a:picLocks noChangeAspect="1"/>
          </p:cNvPicPr>
          <p:nvPr/>
        </p:nvPicPr>
        <p:blipFill>
          <a:blip r:embed="rId2"/>
          <a:stretch>
            <a:fillRect/>
          </a:stretch>
        </p:blipFill>
        <p:spPr>
          <a:xfrm>
            <a:off x="7482314" y="0"/>
            <a:ext cx="3681959" cy="6858000"/>
          </a:xfrm>
          <a:prstGeom prst="rect">
            <a:avLst/>
          </a:prstGeom>
        </p:spPr>
      </p:pic>
      <p:pic>
        <p:nvPicPr>
          <p:cNvPr id="5" name="Picture 4">
            <a:extLst>
              <a:ext uri="{FF2B5EF4-FFF2-40B4-BE49-F238E27FC236}">
                <a16:creationId xmlns:a16="http://schemas.microsoft.com/office/drawing/2014/main" id="{A66D5113-088A-E9CA-2E3C-9662FC06A5C6}"/>
              </a:ext>
            </a:extLst>
          </p:cNvPr>
          <p:cNvPicPr>
            <a:picLocks noChangeAspect="1"/>
          </p:cNvPicPr>
          <p:nvPr/>
        </p:nvPicPr>
        <p:blipFill>
          <a:blip r:embed="rId3"/>
          <a:stretch>
            <a:fillRect/>
          </a:stretch>
        </p:blipFill>
        <p:spPr>
          <a:xfrm>
            <a:off x="549917" y="0"/>
            <a:ext cx="4159770" cy="6858000"/>
          </a:xfrm>
          <a:prstGeom prst="rect">
            <a:avLst/>
          </a:prstGeom>
        </p:spPr>
      </p:pic>
    </p:spTree>
    <p:extLst>
      <p:ext uri="{BB962C8B-B14F-4D97-AF65-F5344CB8AC3E}">
        <p14:creationId xmlns:p14="http://schemas.microsoft.com/office/powerpoint/2010/main" val="1752723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89852-11D8-4C47-54A5-9CFC47D8C056}"/>
              </a:ext>
            </a:extLst>
          </p:cNvPr>
          <p:cNvSpPr>
            <a:spLocks noGrp="1"/>
          </p:cNvSpPr>
          <p:nvPr>
            <p:ph type="title"/>
          </p:nvPr>
        </p:nvSpPr>
        <p:spPr/>
        <p:txBody>
          <a:bodyPr/>
          <a:lstStyle/>
          <a:p>
            <a:r>
              <a:rPr lang="en-CH" dirty="0"/>
              <a:t>Remark	</a:t>
            </a:r>
          </a:p>
        </p:txBody>
      </p:sp>
      <p:sp>
        <p:nvSpPr>
          <p:cNvPr id="3" name="Content Placeholder 2">
            <a:extLst>
              <a:ext uri="{FF2B5EF4-FFF2-40B4-BE49-F238E27FC236}">
                <a16:creationId xmlns:a16="http://schemas.microsoft.com/office/drawing/2014/main" id="{E9963195-5F26-4796-39F2-9EF4B7DCE5D6}"/>
              </a:ext>
            </a:extLst>
          </p:cNvPr>
          <p:cNvSpPr>
            <a:spLocks noGrp="1"/>
          </p:cNvSpPr>
          <p:nvPr>
            <p:ph idx="1"/>
          </p:nvPr>
        </p:nvSpPr>
        <p:spPr/>
        <p:txBody>
          <a:bodyPr/>
          <a:lstStyle/>
          <a:p>
            <a:pPr marL="0" indent="0">
              <a:buNone/>
            </a:pPr>
            <a:r>
              <a:rPr lang="en-CH" dirty="0"/>
              <a:t>Religion: No change here</a:t>
            </a:r>
          </a:p>
        </p:txBody>
      </p:sp>
    </p:spTree>
    <p:extLst>
      <p:ext uri="{BB962C8B-B14F-4D97-AF65-F5344CB8AC3E}">
        <p14:creationId xmlns:p14="http://schemas.microsoft.com/office/powerpoint/2010/main" val="21925475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E5B107-4D9F-0FCC-60E0-2DA7E249385F}"/>
              </a:ext>
            </a:extLst>
          </p:cNvPr>
          <p:cNvPicPr>
            <a:picLocks noChangeAspect="1"/>
          </p:cNvPicPr>
          <p:nvPr/>
        </p:nvPicPr>
        <p:blipFill>
          <a:blip r:embed="rId2"/>
          <a:stretch>
            <a:fillRect/>
          </a:stretch>
        </p:blipFill>
        <p:spPr>
          <a:xfrm>
            <a:off x="7309402" y="0"/>
            <a:ext cx="4882598" cy="6858000"/>
          </a:xfrm>
          <a:prstGeom prst="rect">
            <a:avLst/>
          </a:prstGeom>
        </p:spPr>
      </p:pic>
      <p:pic>
        <p:nvPicPr>
          <p:cNvPr id="6" name="Picture 5">
            <a:extLst>
              <a:ext uri="{FF2B5EF4-FFF2-40B4-BE49-F238E27FC236}">
                <a16:creationId xmlns:a16="http://schemas.microsoft.com/office/drawing/2014/main" id="{D1C0C72F-A938-3EE4-75B9-2E9BA97E5CCE}"/>
              </a:ext>
            </a:extLst>
          </p:cNvPr>
          <p:cNvPicPr>
            <a:picLocks noChangeAspect="1"/>
          </p:cNvPicPr>
          <p:nvPr/>
        </p:nvPicPr>
        <p:blipFill>
          <a:blip r:embed="rId3"/>
          <a:stretch>
            <a:fillRect/>
          </a:stretch>
        </p:blipFill>
        <p:spPr>
          <a:xfrm>
            <a:off x="0" y="0"/>
            <a:ext cx="5476532" cy="6858000"/>
          </a:xfrm>
          <a:prstGeom prst="rect">
            <a:avLst/>
          </a:prstGeom>
        </p:spPr>
      </p:pic>
    </p:spTree>
    <p:extLst>
      <p:ext uri="{BB962C8B-B14F-4D97-AF65-F5344CB8AC3E}">
        <p14:creationId xmlns:p14="http://schemas.microsoft.com/office/powerpoint/2010/main" val="22141165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38467-701E-E20E-2520-33312E1D2EAD}"/>
              </a:ext>
            </a:extLst>
          </p:cNvPr>
          <p:cNvSpPr>
            <a:spLocks noGrp="1"/>
          </p:cNvSpPr>
          <p:nvPr>
            <p:ph type="title"/>
          </p:nvPr>
        </p:nvSpPr>
        <p:spPr/>
        <p:txBody>
          <a:bodyPr/>
          <a:lstStyle/>
          <a:p>
            <a:r>
              <a:rPr lang="en-CH" dirty="0"/>
              <a:t>Remark	</a:t>
            </a:r>
          </a:p>
        </p:txBody>
      </p:sp>
      <p:sp>
        <p:nvSpPr>
          <p:cNvPr id="3" name="Content Placeholder 2">
            <a:extLst>
              <a:ext uri="{FF2B5EF4-FFF2-40B4-BE49-F238E27FC236}">
                <a16:creationId xmlns:a16="http://schemas.microsoft.com/office/drawing/2014/main" id="{69E4609E-6680-0F38-FBB0-A0698C551CD4}"/>
              </a:ext>
            </a:extLst>
          </p:cNvPr>
          <p:cNvSpPr>
            <a:spLocks noGrp="1"/>
          </p:cNvSpPr>
          <p:nvPr>
            <p:ph idx="1"/>
          </p:nvPr>
        </p:nvSpPr>
        <p:spPr/>
        <p:txBody>
          <a:bodyPr/>
          <a:lstStyle/>
          <a:p>
            <a:pPr marL="0" indent="0">
              <a:buNone/>
            </a:pPr>
            <a:r>
              <a:rPr lang="en-CH" dirty="0"/>
              <a:t>No change here</a:t>
            </a:r>
          </a:p>
        </p:txBody>
      </p:sp>
    </p:spTree>
    <p:extLst>
      <p:ext uri="{BB962C8B-B14F-4D97-AF65-F5344CB8AC3E}">
        <p14:creationId xmlns:p14="http://schemas.microsoft.com/office/powerpoint/2010/main" val="1882508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053D2-82E0-6E10-18B2-C2D23545D72D}"/>
              </a:ext>
            </a:extLst>
          </p:cNvPr>
          <p:cNvSpPr>
            <a:spLocks noGrp="1"/>
          </p:cNvSpPr>
          <p:nvPr>
            <p:ph type="title"/>
          </p:nvPr>
        </p:nvSpPr>
        <p:spPr/>
        <p:txBody>
          <a:bodyPr/>
          <a:lstStyle/>
          <a:p>
            <a:r>
              <a:rPr lang="en-CH" dirty="0"/>
              <a:t>Interpretation	</a:t>
            </a:r>
          </a:p>
        </p:txBody>
      </p:sp>
      <p:sp>
        <p:nvSpPr>
          <p:cNvPr id="3" name="Content Placeholder 2">
            <a:extLst>
              <a:ext uri="{FF2B5EF4-FFF2-40B4-BE49-F238E27FC236}">
                <a16:creationId xmlns:a16="http://schemas.microsoft.com/office/drawing/2014/main" id="{19253EAA-868B-962D-D643-8DA87E471B28}"/>
              </a:ext>
            </a:extLst>
          </p:cNvPr>
          <p:cNvSpPr>
            <a:spLocks noGrp="1"/>
          </p:cNvSpPr>
          <p:nvPr>
            <p:ph idx="1"/>
          </p:nvPr>
        </p:nvSpPr>
        <p:spPr/>
        <p:txBody>
          <a:bodyPr/>
          <a:lstStyle/>
          <a:p>
            <a:pPr marL="0" indent="0">
              <a:buNone/>
            </a:pPr>
            <a:r>
              <a:rPr lang="en-CH" dirty="0"/>
              <a:t>The summary is less effective than the one from leemann. The green party has more influence on average on the positive outcome. </a:t>
            </a:r>
          </a:p>
        </p:txBody>
      </p:sp>
    </p:spTree>
    <p:extLst>
      <p:ext uri="{BB962C8B-B14F-4D97-AF65-F5344CB8AC3E}">
        <p14:creationId xmlns:p14="http://schemas.microsoft.com/office/powerpoint/2010/main" val="19372988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1916109-BB69-DF14-D984-29ACBA31EAF5}"/>
              </a:ext>
            </a:extLst>
          </p:cNvPr>
          <p:cNvSpPr txBox="1"/>
          <p:nvPr/>
        </p:nvSpPr>
        <p:spPr>
          <a:xfrm>
            <a:off x="113472" y="0"/>
            <a:ext cx="3381631" cy="369332"/>
          </a:xfrm>
          <a:prstGeom prst="rect">
            <a:avLst/>
          </a:prstGeom>
          <a:noFill/>
        </p:spPr>
        <p:txBody>
          <a:bodyPr wrap="none" rtlCol="0">
            <a:spAutoFit/>
          </a:bodyPr>
          <a:lstStyle/>
          <a:p>
            <a:r>
              <a:rPr lang="en-CH" dirty="0"/>
              <a:t>Leemann &amp; Baccini 1995 – 2010 </a:t>
            </a:r>
          </a:p>
        </p:txBody>
      </p:sp>
      <p:sp>
        <p:nvSpPr>
          <p:cNvPr id="6" name="TextBox 5">
            <a:extLst>
              <a:ext uri="{FF2B5EF4-FFF2-40B4-BE49-F238E27FC236}">
                <a16:creationId xmlns:a16="http://schemas.microsoft.com/office/drawing/2014/main" id="{10DEAF2F-1C8C-CBD4-A00A-88AF5FC9C37E}"/>
              </a:ext>
            </a:extLst>
          </p:cNvPr>
          <p:cNvSpPr txBox="1"/>
          <p:nvPr/>
        </p:nvSpPr>
        <p:spPr>
          <a:xfrm>
            <a:off x="6096000" y="0"/>
            <a:ext cx="3381631" cy="369332"/>
          </a:xfrm>
          <a:prstGeom prst="rect">
            <a:avLst/>
          </a:prstGeom>
          <a:noFill/>
        </p:spPr>
        <p:txBody>
          <a:bodyPr wrap="square" rtlCol="0">
            <a:spAutoFit/>
          </a:bodyPr>
          <a:lstStyle/>
          <a:p>
            <a:r>
              <a:rPr lang="en-CH" dirty="0"/>
              <a:t>Keel 1995 – 2023 </a:t>
            </a:r>
          </a:p>
        </p:txBody>
      </p:sp>
      <p:pic>
        <p:nvPicPr>
          <p:cNvPr id="7" name="Picture 6">
            <a:extLst>
              <a:ext uri="{FF2B5EF4-FFF2-40B4-BE49-F238E27FC236}">
                <a16:creationId xmlns:a16="http://schemas.microsoft.com/office/drawing/2014/main" id="{8C63AB96-C72A-562D-19B8-852AD3392852}"/>
              </a:ext>
            </a:extLst>
          </p:cNvPr>
          <p:cNvPicPr>
            <a:picLocks noChangeAspect="1"/>
          </p:cNvPicPr>
          <p:nvPr/>
        </p:nvPicPr>
        <p:blipFill>
          <a:blip r:embed="rId2"/>
          <a:stretch>
            <a:fillRect/>
          </a:stretch>
        </p:blipFill>
        <p:spPr>
          <a:xfrm>
            <a:off x="113472" y="537136"/>
            <a:ext cx="5626100" cy="6070600"/>
          </a:xfrm>
          <a:prstGeom prst="rect">
            <a:avLst/>
          </a:prstGeom>
        </p:spPr>
      </p:pic>
      <p:pic>
        <p:nvPicPr>
          <p:cNvPr id="8" name="Picture 7">
            <a:extLst>
              <a:ext uri="{FF2B5EF4-FFF2-40B4-BE49-F238E27FC236}">
                <a16:creationId xmlns:a16="http://schemas.microsoft.com/office/drawing/2014/main" id="{0A89DF6B-6921-2E2A-3985-D0968E24B7E3}"/>
              </a:ext>
            </a:extLst>
          </p:cNvPr>
          <p:cNvPicPr>
            <a:picLocks noChangeAspect="1"/>
          </p:cNvPicPr>
          <p:nvPr/>
        </p:nvPicPr>
        <p:blipFill>
          <a:blip r:embed="rId3"/>
          <a:stretch>
            <a:fillRect/>
          </a:stretch>
        </p:blipFill>
        <p:spPr>
          <a:xfrm>
            <a:off x="6096000" y="511736"/>
            <a:ext cx="5626100" cy="6096000"/>
          </a:xfrm>
          <a:prstGeom prst="rect">
            <a:avLst/>
          </a:prstGeom>
        </p:spPr>
      </p:pic>
    </p:spTree>
    <p:extLst>
      <p:ext uri="{BB962C8B-B14F-4D97-AF65-F5344CB8AC3E}">
        <p14:creationId xmlns:p14="http://schemas.microsoft.com/office/powerpoint/2010/main" val="17604464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EC473-2F11-A912-8A96-8595B1545D51}"/>
              </a:ext>
            </a:extLst>
          </p:cNvPr>
          <p:cNvSpPr>
            <a:spLocks noGrp="1"/>
          </p:cNvSpPr>
          <p:nvPr>
            <p:ph type="title"/>
          </p:nvPr>
        </p:nvSpPr>
        <p:spPr/>
        <p:txBody>
          <a:bodyPr/>
          <a:lstStyle/>
          <a:p>
            <a:r>
              <a:rPr lang="en-CH" dirty="0"/>
              <a:t>remarks</a:t>
            </a:r>
          </a:p>
        </p:txBody>
      </p:sp>
      <p:sp>
        <p:nvSpPr>
          <p:cNvPr id="3" name="Content Placeholder 2">
            <a:extLst>
              <a:ext uri="{FF2B5EF4-FFF2-40B4-BE49-F238E27FC236}">
                <a16:creationId xmlns:a16="http://schemas.microsoft.com/office/drawing/2014/main" id="{250CA239-2B7B-7E0A-DCC9-4D865E8C8547}"/>
              </a:ext>
            </a:extLst>
          </p:cNvPr>
          <p:cNvSpPr>
            <a:spLocks noGrp="1"/>
          </p:cNvSpPr>
          <p:nvPr>
            <p:ph idx="1"/>
          </p:nvPr>
        </p:nvSpPr>
        <p:spPr/>
        <p:txBody>
          <a:bodyPr/>
          <a:lstStyle/>
          <a:p>
            <a:pPr marL="0" indent="0">
              <a:buNone/>
            </a:pPr>
            <a:r>
              <a:rPr lang="en-GB" dirty="0"/>
              <a:t>B</a:t>
            </a:r>
            <a:r>
              <a:rPr lang="en-CH" dirty="0"/>
              <a:t>alancing works</a:t>
            </a:r>
          </a:p>
        </p:txBody>
      </p:sp>
    </p:spTree>
    <p:extLst>
      <p:ext uri="{BB962C8B-B14F-4D97-AF65-F5344CB8AC3E}">
        <p14:creationId xmlns:p14="http://schemas.microsoft.com/office/powerpoint/2010/main" val="1768333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1916109-BB69-DF14-D984-29ACBA31EAF5}"/>
              </a:ext>
            </a:extLst>
          </p:cNvPr>
          <p:cNvSpPr txBox="1"/>
          <p:nvPr/>
        </p:nvSpPr>
        <p:spPr>
          <a:xfrm>
            <a:off x="113472" y="0"/>
            <a:ext cx="3381631" cy="369332"/>
          </a:xfrm>
          <a:prstGeom prst="rect">
            <a:avLst/>
          </a:prstGeom>
          <a:noFill/>
        </p:spPr>
        <p:txBody>
          <a:bodyPr wrap="none" rtlCol="0">
            <a:spAutoFit/>
          </a:bodyPr>
          <a:lstStyle/>
          <a:p>
            <a:r>
              <a:rPr lang="en-CH" dirty="0"/>
              <a:t>Leemann &amp; Baccini 1995 – 2010 </a:t>
            </a:r>
          </a:p>
        </p:txBody>
      </p:sp>
      <p:sp>
        <p:nvSpPr>
          <p:cNvPr id="6" name="TextBox 5">
            <a:extLst>
              <a:ext uri="{FF2B5EF4-FFF2-40B4-BE49-F238E27FC236}">
                <a16:creationId xmlns:a16="http://schemas.microsoft.com/office/drawing/2014/main" id="{10DEAF2F-1C8C-CBD4-A00A-88AF5FC9C37E}"/>
              </a:ext>
            </a:extLst>
          </p:cNvPr>
          <p:cNvSpPr txBox="1"/>
          <p:nvPr/>
        </p:nvSpPr>
        <p:spPr>
          <a:xfrm>
            <a:off x="6096000" y="3607656"/>
            <a:ext cx="3381631" cy="369332"/>
          </a:xfrm>
          <a:prstGeom prst="rect">
            <a:avLst/>
          </a:prstGeom>
          <a:noFill/>
        </p:spPr>
        <p:txBody>
          <a:bodyPr wrap="square" rtlCol="0">
            <a:spAutoFit/>
          </a:bodyPr>
          <a:lstStyle/>
          <a:p>
            <a:r>
              <a:rPr lang="en-CH" dirty="0"/>
              <a:t>Keel 1995 – 2023 </a:t>
            </a:r>
          </a:p>
        </p:txBody>
      </p:sp>
      <p:pic>
        <p:nvPicPr>
          <p:cNvPr id="2" name="Picture 1">
            <a:extLst>
              <a:ext uri="{FF2B5EF4-FFF2-40B4-BE49-F238E27FC236}">
                <a16:creationId xmlns:a16="http://schemas.microsoft.com/office/drawing/2014/main" id="{B58260CF-8F94-4834-039C-122CE2A691BE}"/>
              </a:ext>
            </a:extLst>
          </p:cNvPr>
          <p:cNvPicPr>
            <a:picLocks noChangeAspect="1"/>
          </p:cNvPicPr>
          <p:nvPr/>
        </p:nvPicPr>
        <p:blipFill>
          <a:blip r:embed="rId2"/>
          <a:stretch>
            <a:fillRect/>
          </a:stretch>
        </p:blipFill>
        <p:spPr>
          <a:xfrm>
            <a:off x="113472" y="579345"/>
            <a:ext cx="5623940" cy="3318474"/>
          </a:xfrm>
          <a:prstGeom prst="rect">
            <a:avLst/>
          </a:prstGeom>
        </p:spPr>
      </p:pic>
      <p:pic>
        <p:nvPicPr>
          <p:cNvPr id="3" name="Picture 2">
            <a:extLst>
              <a:ext uri="{FF2B5EF4-FFF2-40B4-BE49-F238E27FC236}">
                <a16:creationId xmlns:a16="http://schemas.microsoft.com/office/drawing/2014/main" id="{8A8BDC47-936D-FCD8-DF34-96886C1E20D1}"/>
              </a:ext>
            </a:extLst>
          </p:cNvPr>
          <p:cNvPicPr>
            <a:picLocks noChangeAspect="1"/>
          </p:cNvPicPr>
          <p:nvPr/>
        </p:nvPicPr>
        <p:blipFill>
          <a:blip r:embed="rId3"/>
          <a:stretch>
            <a:fillRect/>
          </a:stretch>
        </p:blipFill>
        <p:spPr>
          <a:xfrm>
            <a:off x="5397500" y="4056156"/>
            <a:ext cx="6794500" cy="2654300"/>
          </a:xfrm>
          <a:prstGeom prst="rect">
            <a:avLst/>
          </a:prstGeom>
        </p:spPr>
      </p:pic>
    </p:spTree>
    <p:extLst>
      <p:ext uri="{BB962C8B-B14F-4D97-AF65-F5344CB8AC3E}">
        <p14:creationId xmlns:p14="http://schemas.microsoft.com/office/powerpoint/2010/main" val="134353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4C81D-0876-5A1A-0EFA-EC9414E8D725}"/>
              </a:ext>
            </a:extLst>
          </p:cNvPr>
          <p:cNvSpPr>
            <a:spLocks noGrp="1"/>
          </p:cNvSpPr>
          <p:nvPr>
            <p:ph type="title"/>
          </p:nvPr>
        </p:nvSpPr>
        <p:spPr/>
        <p:txBody>
          <a:bodyPr/>
          <a:lstStyle/>
          <a:p>
            <a:r>
              <a:rPr lang="en-CH" dirty="0"/>
              <a:t>Interpretation</a:t>
            </a:r>
          </a:p>
        </p:txBody>
      </p:sp>
      <p:sp>
        <p:nvSpPr>
          <p:cNvPr id="3" name="Content Placeholder 2">
            <a:extLst>
              <a:ext uri="{FF2B5EF4-FFF2-40B4-BE49-F238E27FC236}">
                <a16:creationId xmlns:a16="http://schemas.microsoft.com/office/drawing/2014/main" id="{9AABA136-9F6B-731D-79D9-25BBB877B050}"/>
              </a:ext>
            </a:extLst>
          </p:cNvPr>
          <p:cNvSpPr>
            <a:spLocks noGrp="1"/>
          </p:cNvSpPr>
          <p:nvPr>
            <p:ph idx="1"/>
          </p:nvPr>
        </p:nvSpPr>
        <p:spPr/>
        <p:txBody>
          <a:bodyPr/>
          <a:lstStyle/>
          <a:p>
            <a:pPr marL="0" indent="0">
              <a:buNone/>
            </a:pPr>
            <a:r>
              <a:rPr lang="en-CH" dirty="0"/>
              <a:t>Entropy balanced model shows that more educated people in municipalities have greater positive impact on yes vote share when the municipality was affected. Nevertheless, the effect is smaller than in the previous study.</a:t>
            </a:r>
          </a:p>
        </p:txBody>
      </p:sp>
    </p:spTree>
    <p:extLst>
      <p:ext uri="{BB962C8B-B14F-4D97-AF65-F5344CB8AC3E}">
        <p14:creationId xmlns:p14="http://schemas.microsoft.com/office/powerpoint/2010/main" val="1158434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1916109-BB69-DF14-D984-29ACBA31EAF5}"/>
              </a:ext>
            </a:extLst>
          </p:cNvPr>
          <p:cNvSpPr txBox="1"/>
          <p:nvPr/>
        </p:nvSpPr>
        <p:spPr>
          <a:xfrm>
            <a:off x="113472" y="0"/>
            <a:ext cx="3381631" cy="369332"/>
          </a:xfrm>
          <a:prstGeom prst="rect">
            <a:avLst/>
          </a:prstGeom>
          <a:noFill/>
        </p:spPr>
        <p:txBody>
          <a:bodyPr wrap="none" rtlCol="0">
            <a:spAutoFit/>
          </a:bodyPr>
          <a:lstStyle/>
          <a:p>
            <a:r>
              <a:rPr lang="en-CH" dirty="0"/>
              <a:t>Leemann &amp; Baccini 1995 – 2010 </a:t>
            </a:r>
          </a:p>
        </p:txBody>
      </p:sp>
      <p:sp>
        <p:nvSpPr>
          <p:cNvPr id="6" name="TextBox 5">
            <a:extLst>
              <a:ext uri="{FF2B5EF4-FFF2-40B4-BE49-F238E27FC236}">
                <a16:creationId xmlns:a16="http://schemas.microsoft.com/office/drawing/2014/main" id="{10DEAF2F-1C8C-CBD4-A00A-88AF5FC9C37E}"/>
              </a:ext>
            </a:extLst>
          </p:cNvPr>
          <p:cNvSpPr txBox="1"/>
          <p:nvPr/>
        </p:nvSpPr>
        <p:spPr>
          <a:xfrm>
            <a:off x="6096000" y="0"/>
            <a:ext cx="3381631" cy="369332"/>
          </a:xfrm>
          <a:prstGeom prst="rect">
            <a:avLst/>
          </a:prstGeom>
          <a:noFill/>
        </p:spPr>
        <p:txBody>
          <a:bodyPr wrap="square" rtlCol="0">
            <a:spAutoFit/>
          </a:bodyPr>
          <a:lstStyle/>
          <a:p>
            <a:r>
              <a:rPr lang="en-CH" dirty="0"/>
              <a:t>Keel 1995 – 2023 </a:t>
            </a:r>
          </a:p>
        </p:txBody>
      </p:sp>
      <p:pic>
        <p:nvPicPr>
          <p:cNvPr id="2" name="Picture 1">
            <a:extLst>
              <a:ext uri="{FF2B5EF4-FFF2-40B4-BE49-F238E27FC236}">
                <a16:creationId xmlns:a16="http://schemas.microsoft.com/office/drawing/2014/main" id="{4A8D58E8-58EC-E2C3-313A-ECC929426A7C}"/>
              </a:ext>
            </a:extLst>
          </p:cNvPr>
          <p:cNvPicPr>
            <a:picLocks noChangeAspect="1"/>
          </p:cNvPicPr>
          <p:nvPr/>
        </p:nvPicPr>
        <p:blipFill>
          <a:blip r:embed="rId2"/>
          <a:stretch>
            <a:fillRect/>
          </a:stretch>
        </p:blipFill>
        <p:spPr>
          <a:xfrm>
            <a:off x="113472" y="1784350"/>
            <a:ext cx="4902200" cy="3289300"/>
          </a:xfrm>
          <a:prstGeom prst="rect">
            <a:avLst/>
          </a:prstGeom>
        </p:spPr>
      </p:pic>
      <p:pic>
        <p:nvPicPr>
          <p:cNvPr id="3" name="Picture 2">
            <a:extLst>
              <a:ext uri="{FF2B5EF4-FFF2-40B4-BE49-F238E27FC236}">
                <a16:creationId xmlns:a16="http://schemas.microsoft.com/office/drawing/2014/main" id="{918A2729-A86C-34A4-98D5-8612F265FDCD}"/>
              </a:ext>
            </a:extLst>
          </p:cNvPr>
          <p:cNvPicPr>
            <a:picLocks noChangeAspect="1"/>
          </p:cNvPicPr>
          <p:nvPr/>
        </p:nvPicPr>
        <p:blipFill>
          <a:blip r:embed="rId3"/>
          <a:stretch>
            <a:fillRect/>
          </a:stretch>
        </p:blipFill>
        <p:spPr>
          <a:xfrm>
            <a:off x="6096000" y="1784350"/>
            <a:ext cx="5003800" cy="3289300"/>
          </a:xfrm>
          <a:prstGeom prst="rect">
            <a:avLst/>
          </a:prstGeom>
        </p:spPr>
      </p:pic>
    </p:spTree>
    <p:extLst>
      <p:ext uri="{BB962C8B-B14F-4D97-AF65-F5344CB8AC3E}">
        <p14:creationId xmlns:p14="http://schemas.microsoft.com/office/powerpoint/2010/main" val="16515443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132</TotalTime>
  <Words>713</Words>
  <Application>Microsoft Macintosh PowerPoint</Application>
  <PresentationFormat>Widescreen</PresentationFormat>
  <Paragraphs>95</Paragraphs>
  <Slides>36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Aptos</vt:lpstr>
      <vt:lpstr>Aptos Display</vt:lpstr>
      <vt:lpstr>Arial</vt:lpstr>
      <vt:lpstr>Office Theme</vt:lpstr>
      <vt:lpstr>PowerPoint Presentation</vt:lpstr>
      <vt:lpstr>Main finding: In comparison</vt:lpstr>
      <vt:lpstr>PowerPoint Presentation</vt:lpstr>
      <vt:lpstr>Interpretation </vt:lpstr>
      <vt:lpstr>PowerPoint Presentation</vt:lpstr>
      <vt:lpstr>remarks</vt:lpstr>
      <vt:lpstr>PowerPoint Presentation</vt:lpstr>
      <vt:lpstr>Interpretation</vt:lpstr>
      <vt:lpstr>PowerPoint Presentation</vt:lpstr>
      <vt:lpstr>Interpretation</vt:lpstr>
      <vt:lpstr>New Variables</vt:lpstr>
      <vt:lpstr>PowerPoint Presentation</vt:lpstr>
      <vt:lpstr>Interpretation</vt:lpstr>
      <vt:lpstr>PowerPoint Presentation</vt:lpstr>
      <vt:lpstr>Interpretation</vt:lpstr>
      <vt:lpstr>PowerPoint Presentation</vt:lpstr>
      <vt:lpstr>INterpretation</vt:lpstr>
      <vt:lpstr>PowerPoint Presentation</vt:lpstr>
      <vt:lpstr>Interpretation</vt:lpstr>
      <vt:lpstr>PowerPoint Presentation</vt:lpstr>
      <vt:lpstr>Religion</vt:lpstr>
      <vt:lpstr>PowerPoint Presentation</vt:lpstr>
      <vt:lpstr>Interpretation</vt:lpstr>
      <vt:lpstr>New Variables</vt:lpstr>
      <vt:lpstr>PowerPoint Presentation</vt:lpstr>
      <vt:lpstr>Interpretation </vt:lpstr>
      <vt:lpstr>PowerPoint Presentation</vt:lpstr>
      <vt:lpstr>Interpretation</vt:lpstr>
      <vt:lpstr>PowerPoint Presentation</vt:lpstr>
      <vt:lpstr>Interpretation</vt:lpstr>
      <vt:lpstr>PowerPoint Presentation</vt:lpstr>
      <vt:lpstr>Remar</vt:lpstr>
      <vt:lpstr>PowerPoint Presentation</vt:lpstr>
      <vt:lpstr>Remark </vt:lpstr>
      <vt:lpstr>PowerPoint Presentation</vt:lpstr>
      <vt:lpstr>Remark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Stefan Keel</dc:creator>
  <cp:lastModifiedBy>Stefan Keel</cp:lastModifiedBy>
  <cp:revision>12</cp:revision>
  <dcterms:created xsi:type="dcterms:W3CDTF">2024-05-17T13:18:06Z</dcterms:created>
  <dcterms:modified xsi:type="dcterms:W3CDTF">2024-05-17T17:53:20Z</dcterms:modified>
</cp:coreProperties>
</file>

<file path=docProps/thumbnail.jpeg>
</file>